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ContentType="application/vnd.openxmlformats-officedocument.custom-properties+xml" PartName="/docProps/custom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arget="docProps/custom.xml" Type="http://schemas.openxmlformats.org/officeDocument/2006/relationships/custom-properties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71"/>
  </p:notesMasterIdLst>
  <p:handoutMasterIdLst>
    <p:handoutMasterId r:id="rId72"/>
  </p:handoutMasterIdLst>
  <p:sldIdLst>
    <p:sldId id="378" r:id="rId2"/>
    <p:sldId id="530" r:id="rId3"/>
    <p:sldId id="596" r:id="rId4"/>
    <p:sldId id="597" r:id="rId5"/>
    <p:sldId id="598" r:id="rId6"/>
    <p:sldId id="558" r:id="rId7"/>
    <p:sldId id="570" r:id="rId8"/>
    <p:sldId id="532" r:id="rId9"/>
    <p:sldId id="533" r:id="rId10"/>
    <p:sldId id="534" r:id="rId11"/>
    <p:sldId id="591" r:id="rId12"/>
    <p:sldId id="536" r:id="rId13"/>
    <p:sldId id="556" r:id="rId14"/>
    <p:sldId id="537" r:id="rId15"/>
    <p:sldId id="538" r:id="rId16"/>
    <p:sldId id="508" r:id="rId17"/>
    <p:sldId id="543" r:id="rId18"/>
    <p:sldId id="585" r:id="rId19"/>
    <p:sldId id="586" r:id="rId20"/>
    <p:sldId id="592" r:id="rId21"/>
    <p:sldId id="587" r:id="rId22"/>
    <p:sldId id="541" r:id="rId23"/>
    <p:sldId id="509" r:id="rId24"/>
    <p:sldId id="511" r:id="rId25"/>
    <p:sldId id="593" r:id="rId26"/>
    <p:sldId id="572" r:id="rId27"/>
    <p:sldId id="491" r:id="rId28"/>
    <p:sldId id="496" r:id="rId29"/>
    <p:sldId id="575" r:id="rId30"/>
    <p:sldId id="576" r:id="rId31"/>
    <p:sldId id="577" r:id="rId32"/>
    <p:sldId id="578" r:id="rId33"/>
    <p:sldId id="579" r:id="rId34"/>
    <p:sldId id="580" r:id="rId35"/>
    <p:sldId id="581" r:id="rId36"/>
    <p:sldId id="582" r:id="rId37"/>
    <p:sldId id="475" r:id="rId38"/>
    <p:sldId id="483" r:id="rId39"/>
    <p:sldId id="594" r:id="rId40"/>
    <p:sldId id="583" r:id="rId41"/>
    <p:sldId id="584" r:id="rId42"/>
    <p:sldId id="529" r:id="rId43"/>
    <p:sldId id="561" r:id="rId44"/>
    <p:sldId id="568" r:id="rId45"/>
    <p:sldId id="564" r:id="rId46"/>
    <p:sldId id="565" r:id="rId47"/>
    <p:sldId id="566" r:id="rId48"/>
    <p:sldId id="567" r:id="rId49"/>
    <p:sldId id="563" r:id="rId50"/>
    <p:sldId id="379" r:id="rId51"/>
    <p:sldId id="477" r:id="rId52"/>
    <p:sldId id="480" r:id="rId53"/>
    <p:sldId id="481" r:id="rId54"/>
    <p:sldId id="552" r:id="rId55"/>
    <p:sldId id="553" r:id="rId56"/>
    <p:sldId id="554" r:id="rId57"/>
    <p:sldId id="562" r:id="rId58"/>
    <p:sldId id="545" r:id="rId59"/>
    <p:sldId id="590" r:id="rId60"/>
    <p:sldId id="527" r:id="rId61"/>
    <p:sldId id="589" r:id="rId62"/>
    <p:sldId id="522" r:id="rId63"/>
    <p:sldId id="523" r:id="rId64"/>
    <p:sldId id="524" r:id="rId65"/>
    <p:sldId id="525" r:id="rId66"/>
    <p:sldId id="574" r:id="rId67"/>
    <p:sldId id="557" r:id="rId68"/>
    <p:sldId id="548" r:id="rId69"/>
    <p:sldId id="595" r:id="rId70"/>
  </p:sldIdLst>
  <p:sldSz cx="6861175" cy="9910763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함초롬돋움" panose="02030504000101010101" pitchFamily="18" charset="-127"/>
        <a:cs typeface="함초롬돋움" panose="02030504000101010101" pitchFamily="18" charset="-127"/>
      </a:defRPr>
    </a:lvl9pPr>
  </p:defaultTextStyle>
  <p:extLst>
    <p:ext uri="{EFAFB233-063F-42B5-8137-9DF3F51BA10A}">
      <p15:sldGuideLst xmlns:p15="http://schemas.microsoft.com/office/powerpoint/2012/main">
        <p15:guide id="1" orient="horz" pos="3166">
          <p15:clr>
            <a:srgbClr val="A4A3A4"/>
          </p15:clr>
        </p15:guide>
        <p15:guide id="2" orient="horz" pos="4823" userDrawn="1">
          <p15:clr>
            <a:srgbClr val="A4A3A4"/>
          </p15:clr>
        </p15:guide>
        <p15:guide id="3" orient="horz" pos="5163" userDrawn="1">
          <p15:clr>
            <a:srgbClr val="A4A3A4"/>
          </p15:clr>
        </p15:guide>
        <p15:guide id="4" orient="horz" pos="2463">
          <p15:clr>
            <a:srgbClr val="A4A3A4"/>
          </p15:clr>
        </p15:guide>
        <p15:guide id="5" orient="horz" pos="2736" userDrawn="1">
          <p15:clr>
            <a:srgbClr val="A4A3A4"/>
          </p15:clr>
        </p15:guide>
        <p15:guide id="6" pos="2161">
          <p15:clr>
            <a:srgbClr val="A4A3A4"/>
          </p15:clr>
        </p15:guide>
        <p15:guide id="7" pos="1390">
          <p15:clr>
            <a:srgbClr val="A4A3A4"/>
          </p15:clr>
        </p15:guide>
        <p15:guide id="8" pos="29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6366" autoAdjust="0"/>
  </p:normalViewPr>
  <p:slideViewPr>
    <p:cSldViewPr>
      <p:cViewPr>
        <p:scale>
          <a:sx n="200" d="100"/>
          <a:sy n="200" d="100"/>
        </p:scale>
        <p:origin x="48" y="-7224"/>
      </p:cViewPr>
      <p:guideLst>
        <p:guide orient="horz" pos="3166"/>
        <p:guide orient="horz" pos="4823"/>
        <p:guide orient="horz" pos="5163"/>
        <p:guide orient="horz" pos="2463"/>
        <p:guide orient="horz" pos="2736"/>
        <p:guide pos="2161"/>
        <p:guide pos="1390"/>
        <p:guide pos="2932"/>
      </p:guideLst>
    </p:cSldViewPr>
  </p:slideViewPr>
  <p:outlineViewPr>
    <p:cViewPr>
      <p:scale>
        <a:sx n="33" d="100"/>
        <a:sy n="33" d="100"/>
      </p:scale>
      <p:origin x="0" y="6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452"/>
    </p:cViewPr>
  </p:sorterViewPr>
  <p:notesViewPr>
    <p:cSldViewPr>
      <p:cViewPr varScale="1">
        <p:scale>
          <a:sx n="80" d="100"/>
          <a:sy n="80" d="100"/>
        </p:scale>
        <p:origin x="3240" y="108"/>
      </p:cViewPr>
      <p:guideLst>
        <p:guide orient="horz" pos="3127"/>
        <p:guide pos="2141"/>
      </p:guideLst>
    </p:cSldViewPr>
  </p:notesViewPr>
  <p:gridSpacing cx="36013" cy="36013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A1DA-0D0D-400D-9824-0593C05D5C7B}" type="datetimeFigureOut">
              <a:rPr lang="ko-KR" altLang="en-US" smtClean="0"/>
              <a:pPr/>
              <a:t>2025-10-22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5F543-7D71-4A03-8CAE-6B1489E8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105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08747B23-2382-4834-9CA8-F62B1B93E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1F7C15C-4C20-49EB-95F7-67EA031E91F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 lang="ko-KR" altLang="en-US"/>
            </a:pPr>
            <a:fld id="{4B119B17-45B4-4DB9-BB5B-81DFDC6F96B1}" type="datetimeFigureOut">
              <a:rPr lang="ko-KR" altLang="en-US"/>
              <a:pPr>
                <a:defRPr lang="ko-KR" altLang="en-US"/>
              </a:pPr>
              <a:t>2025-10-22</a:t>
            </a:fld>
            <a:endParaRPr lang="ko-KR" altLang="en-US"/>
          </a:p>
        </p:txBody>
      </p:sp>
      <p:sp>
        <p:nvSpPr>
          <p:cNvPr id="4" name="슬라이드 이미지 개체 틀 3">
            <a:extLst>
              <a:ext uri="{FF2B5EF4-FFF2-40B4-BE49-F238E27FC236}">
                <a16:creationId xmlns:a16="http://schemas.microsoft.com/office/drawing/2014/main" id="{02578509-08C3-48F4-8716-EE04F29B720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111375" y="744538"/>
            <a:ext cx="2574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>
            <a:extLst>
              <a:ext uri="{FF2B5EF4-FFF2-40B4-BE49-F238E27FC236}">
                <a16:creationId xmlns:a16="http://schemas.microsoft.com/office/drawing/2014/main" id="{05627C0F-ACFD-4BBF-82D4-6CD649221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D90B69B-5C11-4C6C-B8CD-9A264E41EB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42251CA-0611-4133-913E-7981E340E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함초롬돋움" panose="02030504000101010101" pitchFamily="18" charset="-127"/>
              </a:defRPr>
            </a:lvl1pPr>
          </a:lstStyle>
          <a:p>
            <a:pPr>
              <a:defRPr/>
            </a:pPr>
            <a:fld id="{CAAED61B-B821-4712-ACCC-516DDB4C36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0488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함초롬돋움" panose="02030504000101010101" pitchFamily="18" charset="-127"/>
      </a:defRPr>
    </a:lvl1pPr>
    <a:lvl2pPr marL="457200" algn="l" defTabSz="90488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함초롬돋움" panose="02030504000101010101" pitchFamily="18" charset="-127"/>
      </a:defRPr>
    </a:lvl2pPr>
    <a:lvl3pPr marL="914400" algn="l" defTabSz="90488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함초롬돋움" panose="02030504000101010101" pitchFamily="18" charset="-127"/>
      </a:defRPr>
    </a:lvl3pPr>
    <a:lvl4pPr marL="1371600" algn="l" defTabSz="90488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함초롬돋움" panose="02030504000101010101" pitchFamily="18" charset="-127"/>
      </a:defRPr>
    </a:lvl4pPr>
    <a:lvl5pPr marL="1828800" algn="l" defTabSz="90488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함초롬돋움" panose="02030504000101010101" pitchFamily="18" charset="-127"/>
      </a:defRPr>
    </a:lvl5pPr>
    <a:lvl6pPr marL="22860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9AE262-21DB-4796-B2E8-1F6D99EB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8200" cy="191611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5201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F049DB-607E-4322-A10A-43D09D42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8200" cy="1916113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9978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2B25E2-15B0-43AA-BDB2-B0BA93D4FA3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4" b="33907"/>
          <a:stretch/>
        </p:blipFill>
        <p:spPr bwMode="auto">
          <a:xfrm>
            <a:off x="1" y="7670333"/>
            <a:ext cx="6858000" cy="2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A526CE6D-644D-462A-AA17-3BCB00DC8E2F}"/>
              </a:ext>
            </a:extLst>
          </p:cNvPr>
          <p:cNvGrpSpPr/>
          <p:nvPr userDrawn="1"/>
        </p:nvGrpSpPr>
        <p:grpSpPr>
          <a:xfrm>
            <a:off x="0" y="698"/>
            <a:ext cx="6858000" cy="795474"/>
            <a:chOff x="0" y="-3127"/>
            <a:chExt cx="12192000" cy="834384"/>
          </a:xfrm>
        </p:grpSpPr>
        <p:sp>
          <p:nvSpPr>
            <p:cNvPr id="10" name="직사각형 34">
              <a:extLst>
                <a:ext uri="{FF2B5EF4-FFF2-40B4-BE49-F238E27FC236}">
                  <a16:creationId xmlns:a16="http://schemas.microsoft.com/office/drawing/2014/main" id="{3F34C128-32CD-49A0-95E2-A1E996B92FFC}"/>
                </a:ext>
              </a:extLst>
            </p:cNvPr>
            <p:cNvSpPr/>
            <p:nvPr/>
          </p:nvSpPr>
          <p:spPr>
            <a:xfrm>
              <a:off x="0" y="0"/>
              <a:ext cx="12192000" cy="831257"/>
            </a:xfrm>
            <a:custGeom>
              <a:avLst/>
              <a:gdLst>
                <a:gd name="connsiteX0" fmla="*/ 0 w 12192000"/>
                <a:gd name="connsiteY0" fmla="*/ 0 h 770170"/>
                <a:gd name="connsiteX1" fmla="*/ 12192000 w 12192000"/>
                <a:gd name="connsiteY1" fmla="*/ 0 h 770170"/>
                <a:gd name="connsiteX2" fmla="*/ 12192000 w 12192000"/>
                <a:gd name="connsiteY2" fmla="*/ 770170 h 770170"/>
                <a:gd name="connsiteX3" fmla="*/ 0 w 12192000"/>
                <a:gd name="connsiteY3" fmla="*/ 770170 h 770170"/>
                <a:gd name="connsiteX4" fmla="*/ 0 w 12192000"/>
                <a:gd name="connsiteY4" fmla="*/ 0 h 770170"/>
                <a:gd name="connsiteX0" fmla="*/ 0 w 12192000"/>
                <a:gd name="connsiteY0" fmla="*/ 0 h 770170"/>
                <a:gd name="connsiteX1" fmla="*/ 12192000 w 12192000"/>
                <a:gd name="connsiteY1" fmla="*/ 0 h 770170"/>
                <a:gd name="connsiteX2" fmla="*/ 12192000 w 12192000"/>
                <a:gd name="connsiteY2" fmla="*/ 361608 h 770170"/>
                <a:gd name="connsiteX3" fmla="*/ 0 w 12192000"/>
                <a:gd name="connsiteY3" fmla="*/ 770170 h 770170"/>
                <a:gd name="connsiteX4" fmla="*/ 0 w 12192000"/>
                <a:gd name="connsiteY4" fmla="*/ 0 h 770170"/>
                <a:gd name="connsiteX0" fmla="*/ 0 w 12192000"/>
                <a:gd name="connsiteY0" fmla="*/ 0 h 770170"/>
                <a:gd name="connsiteX1" fmla="*/ 12192000 w 12192000"/>
                <a:gd name="connsiteY1" fmla="*/ 0 h 770170"/>
                <a:gd name="connsiteX2" fmla="*/ 12192000 w 12192000"/>
                <a:gd name="connsiteY2" fmla="*/ 361608 h 770170"/>
                <a:gd name="connsiteX3" fmla="*/ 0 w 12192000"/>
                <a:gd name="connsiteY3" fmla="*/ 770170 h 770170"/>
                <a:gd name="connsiteX4" fmla="*/ 0 w 12192000"/>
                <a:gd name="connsiteY4" fmla="*/ 0 h 770170"/>
                <a:gd name="connsiteX0" fmla="*/ 0 w 12192000"/>
                <a:gd name="connsiteY0" fmla="*/ 0 h 770170"/>
                <a:gd name="connsiteX1" fmla="*/ 12192000 w 12192000"/>
                <a:gd name="connsiteY1" fmla="*/ 0 h 770170"/>
                <a:gd name="connsiteX2" fmla="*/ 12192000 w 12192000"/>
                <a:gd name="connsiteY2" fmla="*/ 361608 h 770170"/>
                <a:gd name="connsiteX3" fmla="*/ 0 w 12192000"/>
                <a:gd name="connsiteY3" fmla="*/ 770170 h 770170"/>
                <a:gd name="connsiteX4" fmla="*/ 0 w 12192000"/>
                <a:gd name="connsiteY4" fmla="*/ 0 h 770170"/>
                <a:gd name="connsiteX0" fmla="*/ 0 w 12192000"/>
                <a:gd name="connsiteY0" fmla="*/ 0 h 831258"/>
                <a:gd name="connsiteX1" fmla="*/ 12192000 w 12192000"/>
                <a:gd name="connsiteY1" fmla="*/ 0 h 831258"/>
                <a:gd name="connsiteX2" fmla="*/ 12192000 w 12192000"/>
                <a:gd name="connsiteY2" fmla="*/ 361608 h 831258"/>
                <a:gd name="connsiteX3" fmla="*/ 0 w 12192000"/>
                <a:gd name="connsiteY3" fmla="*/ 770170 h 831258"/>
                <a:gd name="connsiteX4" fmla="*/ 0 w 12192000"/>
                <a:gd name="connsiteY4" fmla="*/ 0 h 83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831258">
                  <a:moveTo>
                    <a:pt x="0" y="0"/>
                  </a:moveTo>
                  <a:lnTo>
                    <a:pt x="12192000" y="0"/>
                  </a:lnTo>
                  <a:lnTo>
                    <a:pt x="12192000" y="361608"/>
                  </a:lnTo>
                  <a:cubicBezTo>
                    <a:pt x="8050178" y="312969"/>
                    <a:pt x="5182681" y="1042544"/>
                    <a:pt x="0" y="7701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" name="직각 삼각형 4">
              <a:extLst>
                <a:ext uri="{FF2B5EF4-FFF2-40B4-BE49-F238E27FC236}">
                  <a16:creationId xmlns:a16="http://schemas.microsoft.com/office/drawing/2014/main" id="{20268440-E2D0-487C-8D30-C4B8C73BB44B}"/>
                </a:ext>
              </a:extLst>
            </p:cNvPr>
            <p:cNvSpPr/>
            <p:nvPr/>
          </p:nvSpPr>
          <p:spPr>
            <a:xfrm flipH="1" flipV="1">
              <a:off x="5199900" y="-3127"/>
              <a:ext cx="6992100" cy="831258"/>
            </a:xfrm>
            <a:custGeom>
              <a:avLst/>
              <a:gdLst>
                <a:gd name="connsiteX0" fmla="*/ 0 w 6369027"/>
                <a:gd name="connsiteY0" fmla="*/ 1034544 h 1034544"/>
                <a:gd name="connsiteX1" fmla="*/ 0 w 6369027"/>
                <a:gd name="connsiteY1" fmla="*/ 0 h 1034544"/>
                <a:gd name="connsiteX2" fmla="*/ 6369027 w 6369027"/>
                <a:gd name="connsiteY2" fmla="*/ 1034544 h 1034544"/>
                <a:gd name="connsiteX3" fmla="*/ 0 w 6369027"/>
                <a:gd name="connsiteY3" fmla="*/ 1034544 h 1034544"/>
                <a:gd name="connsiteX0" fmla="*/ 0 w 6369027"/>
                <a:gd name="connsiteY0" fmla="*/ 1034544 h 1034544"/>
                <a:gd name="connsiteX1" fmla="*/ 0 w 6369027"/>
                <a:gd name="connsiteY1" fmla="*/ 0 h 1034544"/>
                <a:gd name="connsiteX2" fmla="*/ 6369027 w 6369027"/>
                <a:gd name="connsiteY2" fmla="*/ 1034544 h 1034544"/>
                <a:gd name="connsiteX3" fmla="*/ 0 w 6369027"/>
                <a:gd name="connsiteY3" fmla="*/ 1034544 h 1034544"/>
                <a:gd name="connsiteX0" fmla="*/ 0 w 6369027"/>
                <a:gd name="connsiteY0" fmla="*/ 1034544 h 1034544"/>
                <a:gd name="connsiteX1" fmla="*/ 0 w 6369027"/>
                <a:gd name="connsiteY1" fmla="*/ 0 h 1034544"/>
                <a:gd name="connsiteX2" fmla="*/ 6369027 w 6369027"/>
                <a:gd name="connsiteY2" fmla="*/ 1034544 h 1034544"/>
                <a:gd name="connsiteX3" fmla="*/ 0 w 6369027"/>
                <a:gd name="connsiteY3" fmla="*/ 1034544 h 1034544"/>
                <a:gd name="connsiteX0" fmla="*/ 0 w 6369027"/>
                <a:gd name="connsiteY0" fmla="*/ 1034544 h 1034544"/>
                <a:gd name="connsiteX1" fmla="*/ 0 w 6369027"/>
                <a:gd name="connsiteY1" fmla="*/ 0 h 1034544"/>
                <a:gd name="connsiteX2" fmla="*/ 6369027 w 6369027"/>
                <a:gd name="connsiteY2" fmla="*/ 1034544 h 1034544"/>
                <a:gd name="connsiteX3" fmla="*/ 0 w 6369027"/>
                <a:gd name="connsiteY3" fmla="*/ 1034544 h 103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9027" h="1034544">
                  <a:moveTo>
                    <a:pt x="0" y="1034544"/>
                  </a:moveTo>
                  <a:lnTo>
                    <a:pt x="0" y="0"/>
                  </a:lnTo>
                  <a:cubicBezTo>
                    <a:pt x="3621824" y="335280"/>
                    <a:pt x="5078707" y="912920"/>
                    <a:pt x="6369027" y="1034544"/>
                  </a:cubicBezTo>
                  <a:lnTo>
                    <a:pt x="0" y="1034544"/>
                  </a:lnTo>
                  <a:close/>
                </a:path>
              </a:pathLst>
            </a:custGeom>
            <a:solidFill>
              <a:srgbClr val="85A7D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C2D571E-7122-43A5-A9E6-8520A1846E56}"/>
              </a:ext>
            </a:extLst>
          </p:cNvPr>
          <p:cNvSpPr/>
          <p:nvPr userDrawn="1"/>
        </p:nvSpPr>
        <p:spPr>
          <a:xfrm>
            <a:off x="0" y="9674686"/>
            <a:ext cx="6858000" cy="243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CF4C8-D02D-40B6-B8C7-ED673FA55818}"/>
              </a:ext>
            </a:extLst>
          </p:cNvPr>
          <p:cNvSpPr txBox="1"/>
          <p:nvPr userDrawn="1"/>
        </p:nvSpPr>
        <p:spPr>
          <a:xfrm>
            <a:off x="3134303" y="9663297"/>
            <a:ext cx="592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-</a:t>
            </a:r>
            <a:fld id="{B668BB43-37DA-4CCE-A93B-96FB4BDDFA3F}" type="slidenum">
              <a:rPr lang="ko-KR" altLang="en-US" sz="1000" smtClean="0"/>
              <a:pPr algn="ctr"/>
              <a:t>‹#›</a:t>
            </a:fld>
            <a:r>
              <a:rPr lang="en-US" altLang="ko-KR" sz="1000" dirty="0"/>
              <a:t>-</a:t>
            </a:r>
            <a:endParaRPr lang="ko-KR" altLang="en-US" sz="10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2EAA5B7-BB5D-4619-B7D4-961F61FFEF73}"/>
              </a:ext>
            </a:extLst>
          </p:cNvPr>
          <p:cNvSpPr/>
          <p:nvPr userDrawn="1"/>
        </p:nvSpPr>
        <p:spPr>
          <a:xfrm>
            <a:off x="81378" y="260768"/>
            <a:ext cx="62662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한국건강가정진흥원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2025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1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다누리배움터</a:t>
            </a:r>
            <a:r>
              <a:rPr lang="ko-KR" altLang="en-US" sz="1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고도화</a:t>
            </a:r>
            <a:endParaRPr lang="en-US" altLang="ko-KR" sz="1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668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39" r:id="rId2"/>
    <p:sldLayoutId id="2147486127" r:id="rId3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함초롬돋움" panose="02030504000101010101" pitchFamily="18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함초롬돋움" panose="02030504000101010101" pitchFamily="18" charset="-127"/>
          <a:ea typeface="함초롬돋움" panose="02030504000101010101" pitchFamily="18" charset="-127"/>
          <a:cs typeface="함초롬돋움" panose="02030504000101010101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함초롬돋움" panose="02030504000101010101" pitchFamily="18" charset="-127"/>
          <a:ea typeface="함초롬돋움" panose="02030504000101010101" pitchFamily="18" charset="-127"/>
          <a:cs typeface="함초롬돋움" panose="02030504000101010101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함초롬돋움" panose="02030504000101010101" pitchFamily="18" charset="-127"/>
          <a:ea typeface="함초롬돋움" panose="02030504000101010101" pitchFamily="18" charset="-127"/>
          <a:cs typeface="함초롬돋움" panose="02030504000101010101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함초롬돋움" panose="02030504000101010101" pitchFamily="18" charset="-127"/>
          <a:ea typeface="함초롬돋움" panose="02030504000101010101" pitchFamily="18" charset="-127"/>
          <a:cs typeface="함초롬돋움" panose="02030504000101010101" pitchFamily="18" charset="-127"/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함초롬돋움" panose="02030504000101010101" pitchFamily="18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함초롬돋움" panose="02030504000101010101" pitchFamily="18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함초롬돋움" panose="02030504000101010101" pitchFamily="18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함초롬돋움" panose="02030504000101010101" pitchFamily="18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함초롬돋움" panose="02030504000101010101" pitchFamily="18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219922-9832-4C73-9D30-A195706CDC03}"/>
              </a:ext>
            </a:extLst>
          </p:cNvPr>
          <p:cNvSpPr txBox="1"/>
          <p:nvPr/>
        </p:nvSpPr>
        <p:spPr>
          <a:xfrm>
            <a:off x="189417" y="2686562"/>
            <a:ext cx="6302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err="1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한국건강가정진흥원</a:t>
            </a:r>
            <a:endParaRPr lang="en-US" altLang="ko-KR" sz="4000" dirty="0">
              <a:solidFill>
                <a:schemeClr val="bg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ctr"/>
            <a:r>
              <a:rPr lang="en-US" altLang="ko-KR" sz="400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2025</a:t>
            </a:r>
            <a:r>
              <a:rPr lang="ko-KR" altLang="en-US" sz="400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년 </a:t>
            </a:r>
            <a:r>
              <a:rPr lang="ko-KR" altLang="en-US" sz="4000" dirty="0" err="1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다누리배움터</a:t>
            </a:r>
            <a:r>
              <a:rPr lang="ko-KR" altLang="en-US" sz="400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고도화</a:t>
            </a:r>
            <a:endParaRPr lang="en-US" altLang="ko-KR" sz="4000" dirty="0">
              <a:solidFill>
                <a:schemeClr val="bg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/>
            <a:r>
              <a:rPr lang="en-US" altLang="ko-KR" sz="320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- </a:t>
            </a:r>
            <a:r>
              <a:rPr lang="ko-KR" altLang="en-US" sz="320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사용자 </a:t>
            </a:r>
            <a:r>
              <a:rPr lang="en-US" altLang="ko-KR" sz="3200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9487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271862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596326"/>
            <a:ext cx="5149850" cy="163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 유형을 선택하여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회원약관 동의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본인인증 선택하여 본인인증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회원정보입력후 회원가입을 완료합니다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회원가입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6502210"/>
            <a:ext cx="1116013" cy="299504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461428"/>
            <a:ext cx="6483350" cy="306833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1B32FC2-4B8B-5C1F-34F5-88EFF087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49" y="1352558"/>
            <a:ext cx="4209876" cy="49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382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7486"/>
          <a:stretch/>
        </p:blipFill>
        <p:spPr>
          <a:xfrm>
            <a:off x="247831" y="1768576"/>
            <a:ext cx="6395140" cy="4460692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271862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596162"/>
            <a:ext cx="5149850" cy="141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 유형을 선택하여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회원약관 동의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buClr>
                <a:srgbClr val="000000"/>
              </a:buClr>
              <a:buAutoNum type="arabicPeriod"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본인인증 선택하여 본인인증 후 계속 회원가입을 진행합니다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회원정보입력후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확인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회원가입을 완료합니다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회원가입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6503940"/>
            <a:ext cx="1116013" cy="2993315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461428"/>
            <a:ext cx="6483350" cy="306833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8E11189-4F81-91AB-0EAC-FE96AD29F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5" y="1524829"/>
            <a:ext cx="2032819" cy="3601460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9DBDF36-E400-3064-91FD-7787A97ECD88}"/>
              </a:ext>
            </a:extLst>
          </p:cNvPr>
          <p:cNvSpPr/>
          <p:nvPr/>
        </p:nvSpPr>
        <p:spPr>
          <a:xfrm>
            <a:off x="2451228" y="4137556"/>
            <a:ext cx="2023736" cy="939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연결선: 꺾임 12">
            <a:extLst>
              <a:ext uri="{FF2B5EF4-FFF2-40B4-BE49-F238E27FC236}">
                <a16:creationId xmlns:a16="http://schemas.microsoft.com/office/drawing/2014/main" id="{1B5F7838-BBAB-B536-1B94-F159FBFE2695}"/>
              </a:ext>
            </a:extLst>
          </p:cNvPr>
          <p:cNvCxnSpPr>
            <a:cxnSpLocks/>
            <a:stCxn id="7" idx="0"/>
            <a:endCxn id="11" idx="3"/>
          </p:cNvCxnSpPr>
          <p:nvPr/>
        </p:nvCxnSpPr>
        <p:spPr>
          <a:xfrm rot="16200000" flipV="1">
            <a:off x="2505987" y="3180447"/>
            <a:ext cx="811997" cy="110222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/>
          <p:cNvGrpSpPr/>
          <p:nvPr/>
        </p:nvGrpSpPr>
        <p:grpSpPr>
          <a:xfrm>
            <a:off x="4203316" y="1375303"/>
            <a:ext cx="2401067" cy="1920203"/>
            <a:chOff x="4006795" y="1448893"/>
            <a:chExt cx="1958920" cy="161691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4"/>
            <a:stretch/>
          </p:blipFill>
          <p:spPr>
            <a:xfrm>
              <a:off x="4006795" y="1448893"/>
              <a:ext cx="1958920" cy="1616914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F9DBDF36-E400-3064-91FD-7787A97ECD88}"/>
                </a:ext>
              </a:extLst>
            </p:cNvPr>
            <p:cNvSpPr/>
            <p:nvPr/>
          </p:nvSpPr>
          <p:spPr>
            <a:xfrm>
              <a:off x="4006795" y="1448893"/>
              <a:ext cx="1958920" cy="16169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9DBDF36-E400-3064-91FD-7787A97ECD88}"/>
              </a:ext>
            </a:extLst>
          </p:cNvPr>
          <p:cNvSpPr/>
          <p:nvPr/>
        </p:nvSpPr>
        <p:spPr>
          <a:xfrm>
            <a:off x="4582711" y="4137555"/>
            <a:ext cx="2003110" cy="939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연결선: 꺾임 12">
            <a:extLst>
              <a:ext uri="{FF2B5EF4-FFF2-40B4-BE49-F238E27FC236}">
                <a16:creationId xmlns:a16="http://schemas.microsoft.com/office/drawing/2014/main" id="{1B5F7838-BBAB-B536-1B94-F159FBFE2695}"/>
              </a:ext>
            </a:extLst>
          </p:cNvPr>
          <p:cNvCxnSpPr>
            <a:cxnSpLocks/>
            <a:stCxn id="28" idx="0"/>
            <a:endCxn id="26" idx="2"/>
          </p:cNvCxnSpPr>
          <p:nvPr/>
        </p:nvCxnSpPr>
        <p:spPr>
          <a:xfrm rot="16200000" flipV="1">
            <a:off x="5073034" y="3626323"/>
            <a:ext cx="842049" cy="18041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8464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A3890F3-FE2F-37A3-7E90-9C266CAF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87" y="1606172"/>
            <a:ext cx="6372000" cy="569006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53231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332" y="7850382"/>
            <a:ext cx="5149850" cy="15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 유형을 선택하여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회원약관 동의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본인인증 선택하여 본인인증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회원정보입력후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확인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회원가입을 완료합니다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회원가입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829314"/>
            <a:ext cx="1116013" cy="167002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784290"/>
            <a:ext cx="6483350" cy="174547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732099" y="3049582"/>
            <a:ext cx="711008" cy="979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2206145" y="5999758"/>
            <a:ext cx="509601" cy="24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30" name="그룹 29"/>
          <p:cNvGrpSpPr/>
          <p:nvPr/>
        </p:nvGrpSpPr>
        <p:grpSpPr>
          <a:xfrm>
            <a:off x="3655809" y="3618190"/>
            <a:ext cx="2833965" cy="1765197"/>
            <a:chOff x="4206692" y="4841768"/>
            <a:chExt cx="2124769" cy="1526009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693" y="4841768"/>
              <a:ext cx="2124768" cy="1439359"/>
            </a:xfrm>
            <a:prstGeom prst="rect">
              <a:avLst/>
            </a:prstGeom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08742C0-3DAE-4F9A-B355-44E48AAABAF7}"/>
                </a:ext>
              </a:extLst>
            </p:cNvPr>
            <p:cNvSpPr/>
            <p:nvPr/>
          </p:nvSpPr>
          <p:spPr>
            <a:xfrm>
              <a:off x="4206692" y="4849597"/>
              <a:ext cx="2124768" cy="15181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35" name="직선 화살표 연결선 34"/>
          <p:cNvCxnSpPr>
            <a:cxnSpLocks/>
            <a:stCxn id="28" idx="3"/>
            <a:endCxn id="34" idx="1"/>
          </p:cNvCxnSpPr>
          <p:nvPr/>
        </p:nvCxnSpPr>
        <p:spPr>
          <a:xfrm flipV="1">
            <a:off x="2715746" y="4505317"/>
            <a:ext cx="940063" cy="1617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2998431" y="7080148"/>
            <a:ext cx="432156" cy="227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723123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77" y="3154731"/>
            <a:ext cx="5149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kumimoji="0"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아이디</a:t>
            </a:r>
            <a:r>
              <a:rPr kumimoji="0"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비밀번호 찾기 </a:t>
            </a:r>
            <a:endParaRPr kumimoji="0" lang="en-US" altLang="ko-KR" sz="40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003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3062291-17A2-93D7-208E-DB98EF6A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2" y="1350040"/>
            <a:ext cx="5689001" cy="3065143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02813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917" y="7266651"/>
            <a:ext cx="5149850" cy="85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메인화면에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아이디찾기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버튼을 눌러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아이디찾기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화면으로 이동합니다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성명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생년월일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휴대폰번호를 입력하여 아이디를 찾습니다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ko-KR" sz="1100" dirty="0"/>
                <a:t>아이디</a:t>
              </a:r>
              <a:r>
                <a:rPr lang="en-US" altLang="ko-KR" sz="1100" dirty="0"/>
                <a:t>/</a:t>
              </a:r>
              <a:r>
                <a:rPr lang="ko-KR" altLang="en-US" sz="1100" dirty="0"/>
                <a:t>비밀번호</a:t>
              </a:r>
              <a:r>
                <a:rPr lang="ko-KR" altLang="ko-KR" sz="1100" dirty="0"/>
                <a:t> 찾기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아이디</a:t>
              </a:r>
              <a:r>
                <a:rPr lang="ko-KR" altLang="ko-KR" sz="1100" dirty="0"/>
                <a:t> 찾기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224201"/>
            <a:ext cx="1116013" cy="2273054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188188"/>
            <a:ext cx="6483350" cy="234157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930F18D-D735-D7B9-1FE2-2E104486B875}"/>
              </a:ext>
            </a:extLst>
          </p:cNvPr>
          <p:cNvSpPr/>
          <p:nvPr/>
        </p:nvSpPr>
        <p:spPr>
          <a:xfrm>
            <a:off x="4563807" y="3118718"/>
            <a:ext cx="316664" cy="10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3385C4E9-C08B-0482-E27C-6CA264DBBD53}"/>
              </a:ext>
            </a:extLst>
          </p:cNvPr>
          <p:cNvCxnSpPr>
            <a:cxnSpLocks/>
          </p:cNvCxnSpPr>
          <p:nvPr/>
        </p:nvCxnSpPr>
        <p:spPr>
          <a:xfrm>
            <a:off x="4722139" y="3226758"/>
            <a:ext cx="0" cy="1017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0EC9960E-BDAA-422B-EE36-57EA29C9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19" y="4247475"/>
            <a:ext cx="5502744" cy="271096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910518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261118B-02EB-2DFC-F368-82688B35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2" y="1350040"/>
            <a:ext cx="5689001" cy="3065143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02813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917" y="7258709"/>
            <a:ext cx="5149850" cy="85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메인화면에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비밀번호찾기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버튼을 눌러 비밀번호 찾기 화면으로 이동합니다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아이디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연락처를 입력하여 비밀번호를 생년월일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자리로 초기화합니다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ko-KR" sz="1100" dirty="0"/>
                <a:t>비밀번호 찾기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ko-KR" sz="1100" dirty="0"/>
                <a:t>비밀번호 찾기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224201"/>
            <a:ext cx="1116013" cy="2273054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188188"/>
            <a:ext cx="6483350" cy="234157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92DCE7F-5204-CD0F-A846-E5CFA4961C71}"/>
              </a:ext>
            </a:extLst>
          </p:cNvPr>
          <p:cNvSpPr/>
          <p:nvPr/>
        </p:nvSpPr>
        <p:spPr>
          <a:xfrm>
            <a:off x="4979639" y="3118718"/>
            <a:ext cx="316664" cy="10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EDF1E496-DE5C-E51D-24AB-84D9932D243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137971" y="3226758"/>
            <a:ext cx="0" cy="870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98E2621-A908-DF73-9869-BF3AA9484F7B}"/>
              </a:ext>
            </a:extLst>
          </p:cNvPr>
          <p:cNvGrpSpPr/>
          <p:nvPr/>
        </p:nvGrpSpPr>
        <p:grpSpPr>
          <a:xfrm>
            <a:off x="426691" y="4113728"/>
            <a:ext cx="6006272" cy="2855394"/>
            <a:chOff x="426691" y="4113728"/>
            <a:chExt cx="6006272" cy="2855394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7844161F-6868-85E8-F14D-F49CB8BFB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691" y="4113728"/>
              <a:ext cx="6006272" cy="2855394"/>
            </a:xfrm>
            <a:prstGeom prst="rect">
              <a:avLst/>
            </a:prstGeom>
            <a:ln w="15875">
              <a:solidFill>
                <a:srgbClr val="FF0000"/>
              </a:solidFill>
            </a:ln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B349D57-2B9B-71F6-3591-871D486CC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191" y="5767482"/>
              <a:ext cx="2469768" cy="51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88558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" y="3154731"/>
            <a:ext cx="6374300" cy="3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36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defTabSz="900111" eaLnBrk="1" fontAlgn="auto" hangingPunct="1">
              <a:buClr>
                <a:srgbClr val="000000">
                  <a:alpha val="100000"/>
                </a:srgbClr>
              </a:buClr>
              <a:buSzPct val="100000"/>
              <a:buNone/>
              <a:defRPr lang="ko-KR" altLang="en-US"/>
            </a:pPr>
            <a:r>
              <a:rPr kumimoji="0"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수강신청</a:t>
            </a:r>
            <a:endParaRPr kumimoji="0" lang="ko-KR" altLang="en-US" sz="36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8302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9" y="1307039"/>
            <a:ext cx="6410579" cy="5225884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38826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602351"/>
            <a:ext cx="5149850" cy="18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온라인과정 수강신청 하는 화면입니다</a:t>
            </a: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상세조회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온라인교육 신청 상세화면으로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수강신청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클릭후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팝업창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확인시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바로 나의 강의실로 이동합니다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후기의 평점을 클릭 시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상세화면의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후기 탭 화면으로 이동합니다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교육신청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온라인교육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교욱신청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1136" y="7567662"/>
            <a:ext cx="1116013" cy="1929592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33881"/>
            <a:ext cx="6483350" cy="1995883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" name="직선 화살표 연결선 10"/>
          <p:cNvCxnSpPr>
            <a:cxnSpLocks/>
          </p:cNvCxnSpPr>
          <p:nvPr/>
        </p:nvCxnSpPr>
        <p:spPr>
          <a:xfrm flipH="1" flipV="1">
            <a:off x="5403850" y="4114279"/>
            <a:ext cx="482779" cy="9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>
            <a:off x="871345" y="2694224"/>
            <a:ext cx="4536616" cy="2603084"/>
            <a:chOff x="787622" y="2618439"/>
            <a:chExt cx="4536616" cy="2603084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142" y="2618439"/>
              <a:ext cx="4535096" cy="2603084"/>
            </a:xfrm>
            <a:prstGeom prst="rect">
              <a:avLst/>
            </a:prstGeom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787622" y="2618439"/>
              <a:ext cx="4536616" cy="26030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78227" y="4028030"/>
            <a:ext cx="729229" cy="182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79834" y="3906865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4789556" y="3636785"/>
            <a:ext cx="504182" cy="130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54946" y="3463557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389385" y="6329512"/>
            <a:ext cx="396143" cy="130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49319" y="6164578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3689085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2" y="1331985"/>
            <a:ext cx="6462711" cy="5609949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38826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602351"/>
            <a:ext cx="5149850" cy="18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>
                <a:latin typeface="+mn-lt"/>
                <a:sym typeface="Wingdings" panose="05000000000000000000" pitchFamily="2" charset="2"/>
              </a:rPr>
              <a:t>온라인과정</a:t>
            </a: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 상세 화면의 </a:t>
            </a:r>
            <a:r>
              <a:rPr lang="ko-KR" altLang="en-US" sz="1100" b="1" dirty="0" err="1">
                <a:latin typeface="+mn-lt"/>
                <a:sym typeface="Wingdings" panose="05000000000000000000" pitchFamily="2" charset="2"/>
              </a:rPr>
              <a:t>과정정보</a:t>
            </a: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 탭입니다</a:t>
            </a: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과정정보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탭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정보가 표시됩니다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탭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목록이 표시됩니다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교육신청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온라인교육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교욱신청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1136" y="7567662"/>
            <a:ext cx="1116013" cy="1929592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33881"/>
            <a:ext cx="6483350" cy="1995883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31136" y="4120274"/>
            <a:ext cx="6441127" cy="33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182896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1" y="1303577"/>
            <a:ext cx="6494983" cy="4372064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77604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007347"/>
            <a:ext cx="5149850" cy="248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(</a:t>
            </a: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이전 페이지에서 계속</a:t>
            </a: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>
                <a:latin typeface="+mn-lt"/>
                <a:sym typeface="Wingdings" panose="05000000000000000000" pitchFamily="2" charset="2"/>
              </a:rPr>
              <a:t>온라인과정</a:t>
            </a: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 상세 화면의 후기 탭입니다</a:t>
            </a: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과정정보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탭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과정 정보를 표시됩니다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탭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목록이 표시됩니다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과정에 등록된 후기 목록이 표시됩니다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관리자의 과정후기관리 메뉴에서 노출 여부를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‘N‘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으로 처리할 경우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관리자에 의해 비공개 처리 되었습니다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 표시됩니다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교육신청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온라인교육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교욱신청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42457"/>
            <a:ext cx="171450" cy="95282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1136" y="6961765"/>
            <a:ext cx="1116013" cy="2535489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907169"/>
            <a:ext cx="6483350" cy="262259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21611" y="4091699"/>
            <a:ext cx="6441127" cy="33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10024" y="4456405"/>
            <a:ext cx="6441127" cy="823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31136" y="4811329"/>
            <a:ext cx="1116013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3229" y="3936322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5479" y="4356433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20257" y="4696206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1994398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77" y="3154731"/>
            <a:ext cx="5149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kumimoji="0" lang="ko-KR" altLang="en-US" sz="40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</a:t>
            </a:r>
            <a:endParaRPr kumimoji="0" lang="en-US" altLang="ko-KR" sz="40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51310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96595" y="1333500"/>
            <a:ext cx="6467986" cy="5288909"/>
            <a:chOff x="196595" y="1333500"/>
            <a:chExt cx="6467986" cy="5288909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157" y="5565149"/>
              <a:ext cx="6366178" cy="105726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595" y="1333500"/>
              <a:ext cx="6467986" cy="4243546"/>
            </a:xfrm>
            <a:prstGeom prst="rect">
              <a:avLst/>
            </a:prstGeom>
          </p:spPr>
        </p:pic>
      </p:grp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38826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602351"/>
            <a:ext cx="5149850" cy="18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>
                <a:latin typeface="+mn-lt"/>
                <a:sym typeface="Wingdings" panose="05000000000000000000" pitchFamily="2" charset="2"/>
              </a:rPr>
              <a:t>대상별</a:t>
            </a: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 교육을 신청하는 화면입니다</a:t>
            </a: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sz="500" b="1" dirty="0">
              <a:latin typeface="+mn-lt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+mn-ea"/>
              </a:rPr>
              <a:t>대상 </a:t>
            </a:r>
            <a:r>
              <a:rPr lang="ko-KR" altLang="en-US" sz="1100" dirty="0" err="1">
                <a:latin typeface="+mn-ea"/>
              </a:rPr>
              <a:t>분류별</a:t>
            </a:r>
            <a:r>
              <a:rPr lang="ko-KR" altLang="en-US" sz="1100" dirty="0">
                <a:latin typeface="+mn-ea"/>
              </a:rPr>
              <a:t> 탭 필터를 클릭하여 원하는 교육만 조회할 수 있습니다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eaLnBrk="1" hangingPunct="1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+mn-ea"/>
              </a:rPr>
              <a:t>비회원학습여부가 </a:t>
            </a:r>
            <a:r>
              <a:rPr lang="en-US" altLang="ko-KR" sz="1100" dirty="0">
                <a:latin typeface="+mn-ea"/>
              </a:rPr>
              <a:t>Y</a:t>
            </a:r>
            <a:r>
              <a:rPr lang="ko-KR" altLang="en-US" sz="1100" dirty="0">
                <a:latin typeface="+mn-ea"/>
              </a:rPr>
              <a:t>인 경우 학습하기 버튼으로 수강신청 없이 바로 학습을 할 수 있습니다</a:t>
            </a:r>
            <a:r>
              <a:rPr lang="en-US" altLang="ko-KR" sz="1100" dirty="0">
                <a:latin typeface="+mn-ea"/>
              </a:rPr>
              <a:t>.</a:t>
            </a:r>
            <a:br>
              <a:rPr lang="en-US" altLang="ko-KR" sz="1100" dirty="0">
                <a:latin typeface="+mn-ea"/>
              </a:rPr>
            </a:br>
            <a:r>
              <a:rPr lang="ko-KR" altLang="en-US" sz="1100" dirty="0">
                <a:latin typeface="+mn-ea"/>
              </a:rPr>
              <a:t>관리자 </a:t>
            </a:r>
            <a:r>
              <a:rPr lang="en-US" altLang="ko-KR" sz="1100" dirty="0">
                <a:latin typeface="+mn-ea"/>
              </a:rPr>
              <a:t>&gt; </a:t>
            </a:r>
            <a:r>
              <a:rPr lang="ko-KR" altLang="en-US" sz="1100" dirty="0" err="1">
                <a:latin typeface="+mn-ea"/>
              </a:rPr>
              <a:t>과정등록</a:t>
            </a:r>
            <a:r>
              <a:rPr lang="ko-KR" altLang="en-US" sz="1100" dirty="0">
                <a:latin typeface="+mn-ea"/>
              </a:rPr>
              <a:t> 화면에서 팝업 크기를 조절할 수 있습니다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sz="11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교육신청</a:t>
              </a:r>
              <a:r>
                <a:rPr lang="en-US" altLang="ko-KR" sz="1100" dirty="0">
                  <a:solidFill>
                    <a:srgbClr val="000000"/>
                  </a:solidFill>
                </a:rPr>
                <a:t>(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대상별</a:t>
              </a:r>
              <a:r>
                <a:rPr lang="en-US" altLang="ko-KR" sz="1100" dirty="0">
                  <a:solidFill>
                    <a:srgbClr val="000000"/>
                  </a:solidFill>
                </a:rPr>
                <a:t>)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온라인교육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교육신청</a:t>
              </a:r>
              <a:r>
                <a:rPr lang="en-US" altLang="ko-KR" sz="1100" dirty="0">
                  <a:solidFill>
                    <a:srgbClr val="000000"/>
                  </a:solidFill>
                </a:rPr>
                <a:t>(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대상별</a:t>
              </a:r>
              <a:r>
                <a:rPr lang="en-US" altLang="ko-KR" sz="1100" dirty="0">
                  <a:solidFill>
                    <a:srgbClr val="000000"/>
                  </a:solidFill>
                </a:rPr>
                <a:t>)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4186" y="7564833"/>
            <a:ext cx="1116013" cy="193242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33881"/>
            <a:ext cx="6483350" cy="1995883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36579" y="2902640"/>
            <a:ext cx="6377756" cy="216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cxnSp>
        <p:nvCxnSpPr>
          <p:cNvPr id="4" name="꺾인 연결선 22">
            <a:extLst>
              <a:ext uri="{FF2B5EF4-FFF2-40B4-BE49-F238E27FC236}">
                <a16:creationId xmlns:a16="http://schemas.microsoft.com/office/drawing/2014/main" id="{D41330FC-5901-DB90-54F1-B07570369E3B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rot="10800000" flipV="1">
            <a:off x="5714171" y="5806877"/>
            <a:ext cx="153002" cy="55405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0FF0D0BC-A534-A57A-4D8E-0C579B182977}"/>
              </a:ext>
            </a:extLst>
          </p:cNvPr>
          <p:cNvSpPr/>
          <p:nvPr/>
        </p:nvSpPr>
        <p:spPr>
          <a:xfrm>
            <a:off x="5867173" y="5732336"/>
            <a:ext cx="738398" cy="149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3574639" y="5643806"/>
            <a:ext cx="2141032" cy="1434258"/>
            <a:chOff x="3019679" y="5469947"/>
            <a:chExt cx="2141032" cy="143425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30BE71A-61DB-BCD9-8A31-2CCB4886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1109" y="5469947"/>
              <a:ext cx="2139602" cy="1434258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D6BB805-CE03-13AB-482E-7FF0ABD0CEAC}"/>
                </a:ext>
              </a:extLst>
            </p:cNvPr>
            <p:cNvSpPr/>
            <p:nvPr/>
          </p:nvSpPr>
          <p:spPr>
            <a:xfrm>
              <a:off x="3019679" y="5469947"/>
              <a:ext cx="2139532" cy="14342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26" name="타원 25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8263" y="2737342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9750FBCB-1D1B-9353-5F0C-B2E1D2336A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15353" y="5581174"/>
            <a:ext cx="213590" cy="216841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82841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3" y="1314450"/>
            <a:ext cx="6484992" cy="4469230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38826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602351"/>
            <a:ext cx="5149850" cy="18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콘텐츠 학습하기를 클릭하여 </a:t>
            </a:r>
            <a:r>
              <a:rPr lang="ko-KR" altLang="en-US" sz="1100" b="1" dirty="0" err="1">
                <a:latin typeface="+mn-lt"/>
                <a:sym typeface="Wingdings" panose="05000000000000000000" pitchFamily="2" charset="2"/>
              </a:rPr>
              <a:t>마이크로러닝</a:t>
            </a:r>
            <a:r>
              <a:rPr lang="ko-KR" altLang="en-US" sz="1100" b="1" dirty="0">
                <a:latin typeface="+mn-lt"/>
                <a:sym typeface="Wingdings" panose="05000000000000000000" pitchFamily="2" charset="2"/>
              </a:rPr>
              <a:t> 교육을 수강하는 화면입니다</a:t>
            </a:r>
            <a:r>
              <a:rPr lang="en-US" altLang="ko-KR" sz="1100" b="1" dirty="0">
                <a:latin typeface="+mn-lt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sz="500" b="1" dirty="0">
              <a:latin typeface="+mn-lt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sz="1100" dirty="0">
                <a:latin typeface="+mn-ea"/>
              </a:rPr>
              <a:t>- [</a:t>
            </a:r>
            <a:r>
              <a:rPr lang="ko-KR" altLang="en-US" sz="1100" dirty="0">
                <a:latin typeface="+mn-ea"/>
              </a:rPr>
              <a:t>학습하기</a:t>
            </a:r>
            <a:r>
              <a:rPr lang="en-US" altLang="ko-KR" sz="1100" dirty="0">
                <a:latin typeface="+mn-ea"/>
              </a:rPr>
              <a:t>] </a:t>
            </a:r>
            <a:r>
              <a:rPr lang="ko-KR" altLang="en-US" sz="1100" dirty="0">
                <a:latin typeface="+mn-ea"/>
              </a:rPr>
              <a:t>버튼 클릭 시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동영상 플레이어 팝업창이 호출됩니다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 err="1">
                <a:latin typeface="+mn-ea"/>
              </a:rPr>
              <a:t>마이크로러닝은</a:t>
            </a:r>
            <a:r>
              <a:rPr lang="ko-KR" altLang="en-US" sz="1100" dirty="0">
                <a:latin typeface="+mn-ea"/>
              </a:rPr>
              <a:t> 수강신청 없이 바로 학습 진행이 가능합니다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관리자</a:t>
            </a:r>
            <a:r>
              <a:rPr lang="en-US" altLang="ko-KR" sz="1100" dirty="0">
                <a:latin typeface="+mn-ea"/>
              </a:rPr>
              <a:t> &gt; </a:t>
            </a:r>
            <a:r>
              <a:rPr lang="ko-KR" altLang="en-US" sz="1100" dirty="0" err="1">
                <a:latin typeface="+mn-ea"/>
              </a:rPr>
              <a:t>과정등록</a:t>
            </a:r>
            <a:r>
              <a:rPr lang="ko-KR" altLang="en-US" sz="1100" dirty="0">
                <a:latin typeface="+mn-ea"/>
              </a:rPr>
              <a:t> 화면에서 팝업 크기를 조절할 수 있습니다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sz="11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마이크로러닝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온라인교육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마이크로러닝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4186" y="7564833"/>
            <a:ext cx="1116013" cy="193242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33881"/>
            <a:ext cx="6483350" cy="1995883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3709988" y="1932848"/>
            <a:ext cx="656937" cy="216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30BE71A-61DB-BCD9-8A31-2CCB48866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3" y="4960906"/>
            <a:ext cx="3352502" cy="2247312"/>
          </a:xfrm>
          <a:prstGeom prst="rect">
            <a:avLst/>
          </a:prstGeom>
        </p:spPr>
      </p:pic>
      <p:cxnSp>
        <p:nvCxnSpPr>
          <p:cNvPr id="4" name="꺾인 연결선 22">
            <a:extLst>
              <a:ext uri="{FF2B5EF4-FFF2-40B4-BE49-F238E27FC236}">
                <a16:creationId xmlns:a16="http://schemas.microsoft.com/office/drawing/2014/main" id="{D41330FC-5901-DB90-54F1-B07570369E3B}"/>
              </a:ext>
            </a:extLst>
          </p:cNvPr>
          <p:cNvCxnSpPr>
            <a:cxnSpLocks/>
            <a:stCxn id="6" idx="1"/>
            <a:endCxn id="3" idx="3"/>
          </p:cNvCxnSpPr>
          <p:nvPr/>
        </p:nvCxnSpPr>
        <p:spPr>
          <a:xfrm rot="10800000" flipV="1">
            <a:off x="3892495" y="3769468"/>
            <a:ext cx="2041370" cy="231509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0FF0D0BC-A534-A57A-4D8E-0C579B182977}"/>
              </a:ext>
            </a:extLst>
          </p:cNvPr>
          <p:cNvSpPr/>
          <p:nvPr/>
        </p:nvSpPr>
        <p:spPr>
          <a:xfrm>
            <a:off x="5933865" y="3694926"/>
            <a:ext cx="738398" cy="149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D6BB805-CE03-13AB-482E-7FF0ABD0CEAC}"/>
              </a:ext>
            </a:extLst>
          </p:cNvPr>
          <p:cNvSpPr/>
          <p:nvPr/>
        </p:nvSpPr>
        <p:spPr>
          <a:xfrm>
            <a:off x="538583" y="4962915"/>
            <a:ext cx="3352392" cy="2243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177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" y="3154731"/>
            <a:ext cx="6374300" cy="3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36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defTabSz="900111" eaLnBrk="1" fontAlgn="auto" hangingPunct="1">
              <a:buClr>
                <a:srgbClr val="000000">
                  <a:alpha val="100000"/>
                </a:srgbClr>
              </a:buClr>
              <a:buSzPct val="100000"/>
              <a:buNone/>
              <a:defRPr lang="ko-KR" altLang="en-US"/>
            </a:pPr>
            <a:r>
              <a:rPr kumimoji="0"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찾아가는교육</a:t>
            </a:r>
            <a:endParaRPr kumimoji="0" lang="ko-KR" altLang="en-US" sz="36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5235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23463"/>
          <a:stretch/>
        </p:blipFill>
        <p:spPr>
          <a:xfrm>
            <a:off x="1179938" y="1297661"/>
            <a:ext cx="4645349" cy="6806457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7095831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463" y="8288140"/>
            <a:ext cx="5149850" cy="11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 교육 신청안내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 다문화이해교육신청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찾아가는교육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신청화면으로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교육 안내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교육 안내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8228841"/>
            <a:ext cx="1116013" cy="126417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8196551"/>
            <a:ext cx="6483350" cy="133321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3125520" y="7878784"/>
            <a:ext cx="792286" cy="10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1">
            <a:extLst>
              <a:ext uri="{FF2B5EF4-FFF2-40B4-BE49-F238E27FC236}">
                <a16:creationId xmlns:a16="http://schemas.microsoft.com/office/drawing/2014/main" id="{FA32EA0C-6B16-AF65-90B5-73AAB44B9A0E}"/>
              </a:ext>
            </a:extLst>
          </p:cNvPr>
          <p:cNvSpPr/>
          <p:nvPr/>
        </p:nvSpPr>
        <p:spPr bwMode="auto">
          <a:xfrm>
            <a:off x="2957514" y="1023938"/>
            <a:ext cx="729656" cy="296862"/>
          </a:xfrm>
          <a:prstGeom prst="roundRect">
            <a:avLst>
              <a:gd name="adj" fmla="val 8333"/>
            </a:avLst>
          </a:prstGeom>
          <a:solidFill>
            <a:srgbClr val="DDDDDD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메뉴경로</a:t>
            </a:r>
            <a:endParaRPr kumimoji="0" lang="ko-KR" altLang="en-US" sz="1200" b="1" spc="5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3881349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" b="73858"/>
          <a:stretch/>
        </p:blipFill>
        <p:spPr>
          <a:xfrm>
            <a:off x="230904" y="2193042"/>
            <a:ext cx="6262055" cy="3601300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42427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69" y="7682020"/>
            <a:ext cx="5149850" cy="17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 교육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(1/3)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기관정보 입력 항목들을 입력하여 신청합니다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3"/>
            <a:chOff x="189001" y="1024406"/>
            <a:chExt cx="6546665" cy="297011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 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3008646" y="1024407"/>
              <a:ext cx="678513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다문화이해교육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653181"/>
            <a:ext cx="1116013" cy="183983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621242"/>
            <a:ext cx="6483350" cy="190852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8C4EDB7-9FD4-71F8-7D62-48EF95E135A5}"/>
              </a:ext>
            </a:extLst>
          </p:cNvPr>
          <p:cNvSpPr/>
          <p:nvPr/>
        </p:nvSpPr>
        <p:spPr>
          <a:xfrm>
            <a:off x="3095002" y="2866627"/>
            <a:ext cx="592167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809DCF6-E113-0477-DF04-45381E4E0020}"/>
              </a:ext>
            </a:extLst>
          </p:cNvPr>
          <p:cNvSpPr/>
          <p:nvPr/>
        </p:nvSpPr>
        <p:spPr>
          <a:xfrm>
            <a:off x="2211706" y="5152964"/>
            <a:ext cx="523165" cy="188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71F4FAA-FCA8-88D3-EF61-0EBD1AAF28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6470" y="4918562"/>
            <a:ext cx="1317068" cy="93792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9A6263C-81ED-791E-4CBA-E504D48352AB}"/>
              </a:ext>
            </a:extLst>
          </p:cNvPr>
          <p:cNvSpPr/>
          <p:nvPr/>
        </p:nvSpPr>
        <p:spPr>
          <a:xfrm>
            <a:off x="3106470" y="4923663"/>
            <a:ext cx="1317068" cy="989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AF2B4A11-788B-CFF6-3453-079A92E4D3BF}"/>
              </a:ext>
            </a:extLst>
          </p:cNvPr>
          <p:cNvCxnSpPr>
            <a:cxnSpLocks/>
          </p:cNvCxnSpPr>
          <p:nvPr/>
        </p:nvCxnSpPr>
        <p:spPr>
          <a:xfrm>
            <a:off x="2746340" y="5231099"/>
            <a:ext cx="3486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13">
            <a:extLst>
              <a:ext uri="{FF2B5EF4-FFF2-40B4-BE49-F238E27FC236}">
                <a16:creationId xmlns:a16="http://schemas.microsoft.com/office/drawing/2014/main" id="{B9C2EF10-393D-61C1-664B-08BBD7D34325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6908146"/>
            <a:ext cx="1057275" cy="403225"/>
            <a:chOff x="6469063" y="5757863"/>
            <a:chExt cx="1492250" cy="688975"/>
          </a:xfrm>
        </p:grpSpPr>
        <p:sp>
          <p:nvSpPr>
            <p:cNvPr id="12" name="줄무늬가 있는 오른쪽 화살표 11">
              <a:extLst>
                <a:ext uri="{FF2B5EF4-FFF2-40B4-BE49-F238E27FC236}">
                  <a16:creationId xmlns:a16="http://schemas.microsoft.com/office/drawing/2014/main" id="{6643F15D-B6B8-A618-2CEF-A5D7781485DF}"/>
                </a:ext>
              </a:extLst>
            </p:cNvPr>
            <p:cNvSpPr/>
            <p:nvPr/>
          </p:nvSpPr>
          <p:spPr>
            <a:xfrm rot="5400000">
              <a:off x="6989462" y="5564594"/>
              <a:ext cx="431287" cy="817825"/>
            </a:xfrm>
            <a:prstGeom prst="striped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 sz="1000" b="1" dirty="0" err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8A165-AEFC-89E6-F5FE-3FF81F673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9063" y="6170613"/>
              <a:ext cx="14922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다음화면으로 연결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90482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6" b="27326"/>
          <a:stretch/>
        </p:blipFill>
        <p:spPr>
          <a:xfrm>
            <a:off x="440151" y="1387488"/>
            <a:ext cx="4205592" cy="5584839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95306" y="1023938"/>
            <a:ext cx="6483350" cy="594816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69" y="7008122"/>
            <a:ext cx="5149850" cy="22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 교육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(2/3)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강의운영계획 정보 입력 항목들을 입력하여 신청합니다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강의시간의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시간 간격은 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‘2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시간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으로 신청 가능합니다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강사선택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전문강사검색 팝업창이 호출됩니다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강사이름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혹은 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상세보기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강사상세정보를 조회할 수 있습니다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선택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순위강사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2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순위강사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3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순위강사를 지정합니다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취소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입력된 강사가 삭제됩니다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교육 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97143" y="1024406"/>
              <a:ext cx="6900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다문화이해교육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087274"/>
            <a:ext cx="1116013" cy="240574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029883"/>
            <a:ext cx="6483350" cy="249988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1349530" y="3986436"/>
            <a:ext cx="2435262" cy="324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E59E1A1-0520-CAA2-1C71-5EC295DABB3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23430" y="3852242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38" name="그룹 13">
            <a:extLst>
              <a:ext uri="{FF2B5EF4-FFF2-40B4-BE49-F238E27FC236}">
                <a16:creationId xmlns:a16="http://schemas.microsoft.com/office/drawing/2014/main" id="{5E021804-5803-3996-E495-FC41A5DB4C4E}"/>
              </a:ext>
            </a:extLst>
          </p:cNvPr>
          <p:cNvGrpSpPr>
            <a:grpSpLocks/>
          </p:cNvGrpSpPr>
          <p:nvPr/>
        </p:nvGrpSpPr>
        <p:grpSpPr bwMode="auto">
          <a:xfrm>
            <a:off x="5481615" y="6451008"/>
            <a:ext cx="1057275" cy="403225"/>
            <a:chOff x="6469063" y="5757863"/>
            <a:chExt cx="1492250" cy="688975"/>
          </a:xfrm>
        </p:grpSpPr>
        <p:sp>
          <p:nvSpPr>
            <p:cNvPr id="39" name="줄무늬가 있는 오른쪽 화살표 11">
              <a:extLst>
                <a:ext uri="{FF2B5EF4-FFF2-40B4-BE49-F238E27FC236}">
                  <a16:creationId xmlns:a16="http://schemas.microsoft.com/office/drawing/2014/main" id="{68623F6A-49C8-CBEE-B078-30610FF40B28}"/>
                </a:ext>
              </a:extLst>
            </p:cNvPr>
            <p:cNvSpPr/>
            <p:nvPr/>
          </p:nvSpPr>
          <p:spPr>
            <a:xfrm rot="5400000">
              <a:off x="6989462" y="5564594"/>
              <a:ext cx="431287" cy="817825"/>
            </a:xfrm>
            <a:prstGeom prst="striped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 sz="1000" b="1" dirty="0" err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49BF9B06-29E2-7359-CE17-F8EE4954F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9063" y="6170613"/>
              <a:ext cx="14922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다음화면으로 연결</a:t>
              </a:r>
            </a:p>
          </p:txBody>
        </p: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839C89DD-4C4A-3E30-9F38-76E29170EAA7}"/>
              </a:ext>
            </a:extLst>
          </p:cNvPr>
          <p:cNvSpPr/>
          <p:nvPr/>
        </p:nvSpPr>
        <p:spPr>
          <a:xfrm>
            <a:off x="3164370" y="5639629"/>
            <a:ext cx="302230" cy="396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E296058-CD83-454F-888F-8E99B97C928C}"/>
              </a:ext>
            </a:extLst>
          </p:cNvPr>
          <p:cNvSpPr/>
          <p:nvPr/>
        </p:nvSpPr>
        <p:spPr>
          <a:xfrm>
            <a:off x="3472993" y="5639629"/>
            <a:ext cx="236995" cy="396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EA8EC510-A2A0-F0E2-AD95-5442297AE4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97134" y="5441235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F51C294D-E56B-2149-E4BA-53A468EDBA0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33836" y="5443016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49" name="꺾인 연결선 22">
            <a:extLst>
              <a:ext uri="{FF2B5EF4-FFF2-40B4-BE49-F238E27FC236}">
                <a16:creationId xmlns:a16="http://schemas.microsoft.com/office/drawing/2014/main" id="{39127A2B-1CFC-0000-3201-B3F1C958E1FF}"/>
              </a:ext>
            </a:extLst>
          </p:cNvPr>
          <p:cNvCxnSpPr>
            <a:cxnSpLocks/>
            <a:stCxn id="42" idx="0"/>
            <a:endCxn id="33" idx="2"/>
          </p:cNvCxnSpPr>
          <p:nvPr/>
        </p:nvCxnSpPr>
        <p:spPr>
          <a:xfrm rot="5400000" flipH="1" flipV="1">
            <a:off x="3698264" y="4094630"/>
            <a:ext cx="1162220" cy="192777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657" y="1351693"/>
            <a:ext cx="2815214" cy="3125716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3835657" y="1348518"/>
            <a:ext cx="2815214" cy="3128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E296058-CD83-454F-888F-8E99B97C928C}"/>
              </a:ext>
            </a:extLst>
          </p:cNvPr>
          <p:cNvSpPr/>
          <p:nvPr/>
        </p:nvSpPr>
        <p:spPr>
          <a:xfrm>
            <a:off x="5080836" y="3046692"/>
            <a:ext cx="274576" cy="10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8E296058-CD83-454F-888F-8E99B97C928C}"/>
              </a:ext>
            </a:extLst>
          </p:cNvPr>
          <p:cNvSpPr/>
          <p:nvPr/>
        </p:nvSpPr>
        <p:spPr>
          <a:xfrm>
            <a:off x="6154390" y="3046692"/>
            <a:ext cx="207725" cy="10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E296058-CD83-454F-888F-8E99B97C928C}"/>
              </a:ext>
            </a:extLst>
          </p:cNvPr>
          <p:cNvSpPr/>
          <p:nvPr/>
        </p:nvSpPr>
        <p:spPr>
          <a:xfrm>
            <a:off x="6412125" y="3046691"/>
            <a:ext cx="158515" cy="10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8" y="1854938"/>
            <a:ext cx="2678158" cy="1664048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952764" y="1846201"/>
            <a:ext cx="2681072" cy="1694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cxnSp>
        <p:nvCxnSpPr>
          <p:cNvPr id="48" name="꺾인 연결선 22">
            <a:extLst>
              <a:ext uri="{FF2B5EF4-FFF2-40B4-BE49-F238E27FC236}">
                <a16:creationId xmlns:a16="http://schemas.microsoft.com/office/drawing/2014/main" id="{39127A2B-1CFC-0000-3201-B3F1C958E1FF}"/>
              </a:ext>
            </a:extLst>
          </p:cNvPr>
          <p:cNvCxnSpPr>
            <a:cxnSpLocks/>
            <a:stCxn id="34" idx="0"/>
            <a:endCxn id="47" idx="3"/>
          </p:cNvCxnSpPr>
          <p:nvPr/>
        </p:nvCxnSpPr>
        <p:spPr>
          <a:xfrm rot="16200000" flipV="1">
            <a:off x="4249453" y="2078021"/>
            <a:ext cx="353054" cy="15842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꺾인 연결선 22">
            <a:extLst>
              <a:ext uri="{FF2B5EF4-FFF2-40B4-BE49-F238E27FC236}">
                <a16:creationId xmlns:a16="http://schemas.microsoft.com/office/drawing/2014/main" id="{39127A2B-1CFC-0000-3201-B3F1C958E1FF}"/>
              </a:ext>
            </a:extLst>
          </p:cNvPr>
          <p:cNvCxnSpPr>
            <a:cxnSpLocks/>
            <a:stCxn id="37" idx="0"/>
            <a:endCxn id="47" idx="3"/>
          </p:cNvCxnSpPr>
          <p:nvPr/>
        </p:nvCxnSpPr>
        <p:spPr>
          <a:xfrm rot="16200000" flipV="1">
            <a:off x="4769518" y="1557956"/>
            <a:ext cx="353054" cy="262441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타원 50">
            <a:extLst>
              <a:ext uri="{FF2B5EF4-FFF2-40B4-BE49-F238E27FC236}">
                <a16:creationId xmlns:a16="http://schemas.microsoft.com/office/drawing/2014/main" id="{EA8EC510-A2A0-F0E2-AD95-5442297AE4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21490" y="2884683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EA8EC510-A2A0-F0E2-AD95-5442297AE4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76476" y="2870221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EA8EC510-A2A0-F0E2-AD95-5442297AE4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16604" y="2866204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63853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0D8A099-61DC-387E-AAE6-EC6203C1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24" y="1320800"/>
            <a:ext cx="6410686" cy="3162403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95306" y="1023938"/>
            <a:ext cx="6483350" cy="594816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69" y="7008122"/>
            <a:ext cx="5149850" cy="22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 교육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(3/3)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강의운영계획 정보 입력 항목들을 입력하여 신청합니다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 [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양식다운로드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양식을 다운로드 받습니다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 [</a:t>
            </a: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임시저장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임시저장 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 시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강의확인서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및 강의 사진 제출 협조 요청 </a:t>
            </a: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팝업창이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나타납니다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위 내용을 확인하고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숙지하였습니다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.’ 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에 체크해야만 신청이 가능합니다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신청한 내역은 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마이페이지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&gt;</a:t>
            </a:r>
            <a:r>
              <a:rPr kumimoji="0"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찾아가는교육신청현황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에서 조회 가능합니다</a:t>
            </a:r>
            <a:r>
              <a:rPr kumimoji="0"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교육 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3008646" y="1024406"/>
              <a:ext cx="678512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찾아가는 다문화이해교육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087274"/>
            <a:ext cx="1116013" cy="240574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029883"/>
            <a:ext cx="6483350" cy="249988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2615693" y="4052313"/>
            <a:ext cx="1283064" cy="324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E59E1A1-0520-CAA2-1C71-5EC295DABB3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49" y="3926547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277" y="4404867"/>
            <a:ext cx="3765460" cy="2596128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2970277" y="4419889"/>
            <a:ext cx="3765460" cy="26028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3934769" y="4052313"/>
            <a:ext cx="432156" cy="324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EE59E1A1-0520-CAA2-1C71-5EC295DABB3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63982" y="3892358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26" name="꺾인 연결선 22">
            <a:extLst>
              <a:ext uri="{FF2B5EF4-FFF2-40B4-BE49-F238E27FC236}">
                <a16:creationId xmlns:a16="http://schemas.microsoft.com/office/drawing/2014/main" id="{D41330FC-5901-DB90-54F1-B07570369E3B}"/>
              </a:ext>
            </a:extLst>
          </p:cNvPr>
          <p:cNvCxnSpPr>
            <a:cxnSpLocks/>
          </p:cNvCxnSpPr>
          <p:nvPr/>
        </p:nvCxnSpPr>
        <p:spPr>
          <a:xfrm>
            <a:off x="4375698" y="4203213"/>
            <a:ext cx="811638" cy="209549"/>
          </a:xfrm>
          <a:prstGeom prst="bentConnector3">
            <a:avLst>
              <a:gd name="adj1" fmla="val 100072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CECD45F0-3D35-1389-DDD5-BF5318EA6207}"/>
              </a:ext>
            </a:extLst>
          </p:cNvPr>
          <p:cNvSpPr/>
          <p:nvPr/>
        </p:nvSpPr>
        <p:spPr>
          <a:xfrm>
            <a:off x="4260764" y="6431914"/>
            <a:ext cx="1143086" cy="250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EE59E1A1-0520-CAA2-1C71-5EC295DABB3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17790" y="6317683"/>
            <a:ext cx="218671" cy="20435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68886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9"/>
          <a:stretch/>
        </p:blipFill>
        <p:spPr>
          <a:xfrm>
            <a:off x="225429" y="2181168"/>
            <a:ext cx="6446833" cy="153947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D4636E7-F8AD-B292-3958-4F72E177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38" y="3693524"/>
            <a:ext cx="4500005" cy="356974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425553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884" y="7754557"/>
            <a:ext cx="5149850" cy="146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사용자가 신청한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찾아가는 교육 신청 현황</a:t>
            </a:r>
            <a:r>
              <a:rPr kumimoji="0" lang="en-US" altLang="ko-KR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’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을 조회하는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강의의뢰기관 제목을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강의의뢰기관의 상세화면으로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상세화면에서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목록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찾아가는 교육 신청 현황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목록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화면으로 이동합니다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찾아가는교육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신청현황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찾아가는교육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신청현황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689547"/>
            <a:ext cx="1116013" cy="181109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654538"/>
            <a:ext cx="6483350" cy="1875225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631098" y="3058664"/>
            <a:ext cx="720260" cy="185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>
            <a:cxnSpLocks/>
            <a:stCxn id="19" idx="3"/>
            <a:endCxn id="6" idx="0"/>
          </p:cNvCxnSpPr>
          <p:nvPr/>
        </p:nvCxnSpPr>
        <p:spPr>
          <a:xfrm>
            <a:off x="1351358" y="3151192"/>
            <a:ext cx="2150183" cy="542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3320462" y="7109287"/>
            <a:ext cx="360130" cy="153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72132" y="6968414"/>
            <a:ext cx="220356" cy="23227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9399" y="2900168"/>
            <a:ext cx="220356" cy="23227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387167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458761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931" y="5794726"/>
            <a:ext cx="5149850" cy="168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교육 신청 현황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을 조회하는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 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특정 </a:t>
            </a:r>
            <a:r>
              <a:rPr lang="ko-KR" altLang="en-US" sz="10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기관담당자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계정 신청 정보 및 이전 담당자들의 신청 정보도 조회할 수 있습니다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작성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교육결과보고서 작성화면으로 이동합니다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en-US" altLang="ko-KR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찾아가는교육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신청현황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찾아가는교육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신청현황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9"/>
          <a:stretch/>
        </p:blipFill>
        <p:spPr>
          <a:xfrm>
            <a:off x="368117" y="2542510"/>
            <a:ext cx="6201691" cy="1480931"/>
          </a:xfrm>
          <a:prstGeom prst="rect">
            <a:avLst/>
          </a:prstGeom>
        </p:spPr>
      </p:pic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868522" y="8840599"/>
            <a:ext cx="171450" cy="66657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5783681"/>
            <a:ext cx="1116013" cy="370933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5708402"/>
            <a:ext cx="6483350" cy="382136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6156012" y="3370775"/>
            <a:ext cx="308288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631436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052129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178845"/>
            <a:ext cx="5149850" cy="22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A</a:t>
            </a:r>
            <a:r>
              <a:rPr kumimoji="0" lang="ko-KR" altLang="en-US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형 강의의 결과 보고서를 작성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해당 부분을 체크해야만 제출이 가능합니다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수강생만족도조사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사전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사후 </a:t>
            </a:r>
            <a:r>
              <a:rPr lang="ko-KR" altLang="en-US" sz="10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효과성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조사 파일을 각각 첨부할 수 있으며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온라인 설문 진행 시 온라인 설문에 체크합니다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설문하기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 팝업창이 호출됩니다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설문시작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설문이 시작됩니다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임시저장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결과보고서를 임시저장 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결과보고서를 제출합니다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설문이 완료되어야만 제출 가능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b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목록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찾아가는 교육현황 목록 화면으로 이동합니다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lang="en-US" altLang="ko-KR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A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형 강의 결과보고서 작성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찾아가는교육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신청현황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868522" y="8820309"/>
            <a:ext cx="171450" cy="86947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172887"/>
            <a:ext cx="1116013" cy="2320132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127472"/>
            <a:ext cx="6483350" cy="240229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1" r="8922" b="18297"/>
          <a:stretch/>
        </p:blipFill>
        <p:spPr>
          <a:xfrm>
            <a:off x="549547" y="1336394"/>
            <a:ext cx="5792674" cy="5731735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A0A29DF3-C9AB-B784-0975-11B04C1D6D61}"/>
              </a:ext>
            </a:extLst>
          </p:cNvPr>
          <p:cNvSpPr/>
          <p:nvPr/>
        </p:nvSpPr>
        <p:spPr>
          <a:xfrm>
            <a:off x="2552064" y="6857696"/>
            <a:ext cx="901749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1009" y="672493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39" y="5400780"/>
            <a:ext cx="1911580" cy="1365108"/>
          </a:xfrm>
          <a:prstGeom prst="rect">
            <a:avLst/>
          </a:prstGeom>
        </p:spPr>
      </p:pic>
      <p:cxnSp>
        <p:nvCxnSpPr>
          <p:cNvPr id="50" name="꺾인 연결선 22">
            <a:extLst>
              <a:ext uri="{FF2B5EF4-FFF2-40B4-BE49-F238E27FC236}">
                <a16:creationId xmlns:a16="http://schemas.microsoft.com/office/drawing/2014/main" id="{CA9D48AE-00B1-5DD1-9666-88C605CB2D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91612" y="5952764"/>
            <a:ext cx="493884" cy="128037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B10C215-5C85-0D46-E030-9E99FE4EC179}"/>
              </a:ext>
            </a:extLst>
          </p:cNvPr>
          <p:cNvSpPr/>
          <p:nvPr/>
        </p:nvSpPr>
        <p:spPr>
          <a:xfrm>
            <a:off x="4478739" y="5400779"/>
            <a:ext cx="1911580" cy="1365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94E12290-39EE-44C3-D319-B66ABA84675F}"/>
              </a:ext>
            </a:extLst>
          </p:cNvPr>
          <p:cNvSpPr/>
          <p:nvPr/>
        </p:nvSpPr>
        <p:spPr>
          <a:xfrm>
            <a:off x="5297461" y="6637819"/>
            <a:ext cx="331750" cy="94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66B0B9BE-D8C5-9947-9EEF-DC88603A053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22848" y="652995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3472865" y="6857696"/>
            <a:ext cx="1512547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C2004F13-A77F-956D-375E-279F67A264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78968" y="672762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B10C215-5C85-0D46-E030-9E99FE4EC179}"/>
              </a:ext>
            </a:extLst>
          </p:cNvPr>
          <p:cNvSpPr/>
          <p:nvPr/>
        </p:nvSpPr>
        <p:spPr>
          <a:xfrm>
            <a:off x="646603" y="5478874"/>
            <a:ext cx="2398047" cy="1118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0A29DF3-C9AB-B784-0975-11B04C1D6D61}"/>
              </a:ext>
            </a:extLst>
          </p:cNvPr>
          <p:cNvSpPr/>
          <p:nvPr/>
        </p:nvSpPr>
        <p:spPr>
          <a:xfrm>
            <a:off x="629354" y="5012905"/>
            <a:ext cx="1216661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3306" y="485933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3306" y="537611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627261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D2208-7362-B512-5F0A-4546EDE7F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FAFC5A4-9DCB-4148-C3B0-4A9ACD32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80" y="1350768"/>
            <a:ext cx="5083169" cy="2905126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09AE1614-627A-8DED-9268-A7C03877A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618" y="6323875"/>
            <a:ext cx="5245644" cy="305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웹사이트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검색어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입력후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엔터나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돋보기를 클릭하여 통합검색을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키워드를 클릭하여 온라인교육과정 검색을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일정기간 가장 많이 검색된 키워드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개가 조회됩니다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로그인합니다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아이디찾기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아이디찾기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비밀번호찾기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비밀번호찾기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회원가입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회원가입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[&lt;],[&gt;]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이전과 다음 이미지를 넘어갑니다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일시정지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이미지 자동전환을 멈춥니다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75CABA12-6665-C58A-2926-A715A3145622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B2459EAE-B4BE-2FDF-8F04-C3759AA94DE9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D22097E-BF3A-A0CA-9E64-AA06176601D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en-US" sz="1100" dirty="0" err="1"/>
                <a:t>메인화면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DBEB6F57-B891-BE92-67C3-84F1E694F3C3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A3070C-7899-326A-6FDC-FC3D987E7341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197382A7-A995-9717-6DAD-AD168DA12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BFEEA55-211D-F361-151A-88AEBE6BDB40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24EA17E1-B0BE-8A31-882D-E0AE5DA0DC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FD8070FE-557C-0D04-F086-C502FA1FAD8C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DB929BCA-C2AF-BD93-FC33-6558D656AB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121D296-3FEB-501B-6CA1-0E1B1563A0B6}"/>
              </a:ext>
            </a:extLst>
          </p:cNvPr>
          <p:cNvSpPr/>
          <p:nvPr/>
        </p:nvSpPr>
        <p:spPr>
          <a:xfrm>
            <a:off x="233517" y="6360254"/>
            <a:ext cx="1116013" cy="3132764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BCBAB43-D9DB-5E6E-7C05-8E16EE94833B}"/>
              </a:ext>
            </a:extLst>
          </p:cNvPr>
          <p:cNvSpPr/>
          <p:nvPr/>
        </p:nvSpPr>
        <p:spPr>
          <a:xfrm>
            <a:off x="188913" y="6312975"/>
            <a:ext cx="6483350" cy="3216789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AD4BF18-F384-425C-DC40-482E6F5EE46A}"/>
              </a:ext>
            </a:extLst>
          </p:cNvPr>
          <p:cNvSpPr/>
          <p:nvPr/>
        </p:nvSpPr>
        <p:spPr>
          <a:xfrm>
            <a:off x="4978310" y="1549192"/>
            <a:ext cx="1115647" cy="132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A75A9FE-9858-A039-6AA0-0858BAAAACF8}"/>
              </a:ext>
            </a:extLst>
          </p:cNvPr>
          <p:cNvSpPr/>
          <p:nvPr/>
        </p:nvSpPr>
        <p:spPr>
          <a:xfrm>
            <a:off x="4976718" y="1682627"/>
            <a:ext cx="1116897" cy="74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6C6109D-256B-C00F-A8A1-1A895E5D78AC}"/>
              </a:ext>
            </a:extLst>
          </p:cNvPr>
          <p:cNvSpPr/>
          <p:nvPr/>
        </p:nvSpPr>
        <p:spPr>
          <a:xfrm>
            <a:off x="3977270" y="3118144"/>
            <a:ext cx="628070" cy="127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5756BB2-2940-D01B-C2AD-00C8A9DE65C3}"/>
              </a:ext>
            </a:extLst>
          </p:cNvPr>
          <p:cNvSpPr/>
          <p:nvPr/>
        </p:nvSpPr>
        <p:spPr>
          <a:xfrm>
            <a:off x="4881563" y="2895497"/>
            <a:ext cx="1085062" cy="168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BB38DAB3-2295-A58A-86D3-6FA1514B207E}"/>
              </a:ext>
            </a:extLst>
          </p:cNvPr>
          <p:cNvSpPr/>
          <p:nvPr/>
        </p:nvSpPr>
        <p:spPr>
          <a:xfrm>
            <a:off x="5049398" y="3099600"/>
            <a:ext cx="236250" cy="108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FB94BAEA-BF04-6DD8-CF20-9FD931CF6E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56651" y="1482286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BAA97E21-6B04-F095-65F1-46FE72F97F2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60929" y="1764197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80C06C16-328F-7234-0791-5E07D89A2254}"/>
              </a:ext>
            </a:extLst>
          </p:cNvPr>
          <p:cNvSpPr/>
          <p:nvPr/>
        </p:nvSpPr>
        <p:spPr>
          <a:xfrm>
            <a:off x="5298934" y="3099600"/>
            <a:ext cx="285097" cy="108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96139468-BC62-053D-DD42-9AC534EB60A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88531" y="2765210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7541C3F1-9DD9-F7CB-FB29-A9DF25C2046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03581" y="3200754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9B23AC27-299C-B6EA-E658-5661FFC26A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35244" y="3200754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9135682E-984D-3146-8526-7BEC694CC5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19578" y="2979424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7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25CE4220-1CEA-77D5-3986-02DCD88F03AF}"/>
              </a:ext>
            </a:extLst>
          </p:cNvPr>
          <p:cNvSpPr/>
          <p:nvPr/>
        </p:nvSpPr>
        <p:spPr>
          <a:xfrm>
            <a:off x="188913" y="1016002"/>
            <a:ext cx="6483350" cy="523584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cxnSp>
        <p:nvCxnSpPr>
          <p:cNvPr id="16389" name="꺾인 연결선 8">
            <a:extLst>
              <a:ext uri="{FF2B5EF4-FFF2-40B4-BE49-F238E27FC236}">
                <a16:creationId xmlns:a16="http://schemas.microsoft.com/office/drawing/2014/main" id="{6DC1FB6A-A49E-12E2-90DB-EB71F2564D26}"/>
              </a:ext>
            </a:extLst>
          </p:cNvPr>
          <p:cNvCxnSpPr>
            <a:cxnSpLocks/>
            <a:endCxn id="16396" idx="0"/>
          </p:cNvCxnSpPr>
          <p:nvPr/>
        </p:nvCxnSpPr>
        <p:spPr>
          <a:xfrm rot="5400000">
            <a:off x="3098411" y="2030269"/>
            <a:ext cx="2012824" cy="1316490"/>
          </a:xfrm>
          <a:prstGeom prst="bentConnector3">
            <a:avLst>
              <a:gd name="adj1" fmla="val -110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97" name="그룹 16396">
            <a:extLst>
              <a:ext uri="{FF2B5EF4-FFF2-40B4-BE49-F238E27FC236}">
                <a16:creationId xmlns:a16="http://schemas.microsoft.com/office/drawing/2014/main" id="{BC36CE6D-D532-8E07-6DB1-881A0B06DF06}"/>
              </a:ext>
            </a:extLst>
          </p:cNvPr>
          <p:cNvGrpSpPr/>
          <p:nvPr/>
        </p:nvGrpSpPr>
        <p:grpSpPr>
          <a:xfrm>
            <a:off x="1954054" y="3694926"/>
            <a:ext cx="2974593" cy="2052741"/>
            <a:chOff x="341269" y="4238386"/>
            <a:chExt cx="4273907" cy="2855320"/>
          </a:xfrm>
        </p:grpSpPr>
        <p:pic>
          <p:nvPicPr>
            <p:cNvPr id="16388" name="그림 16387">
              <a:extLst>
                <a:ext uri="{FF2B5EF4-FFF2-40B4-BE49-F238E27FC236}">
                  <a16:creationId xmlns:a16="http://schemas.microsoft.com/office/drawing/2014/main" id="{6FC77A02-83E5-7BD1-2A0E-EC8414666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69" y="4280143"/>
              <a:ext cx="4258887" cy="2813563"/>
            </a:xfrm>
            <a:prstGeom prst="rect">
              <a:avLst/>
            </a:prstGeom>
          </p:spPr>
        </p:pic>
        <p:sp>
          <p:nvSpPr>
            <p:cNvPr id="16396" name="직사각형 16395">
              <a:extLst>
                <a:ext uri="{FF2B5EF4-FFF2-40B4-BE49-F238E27FC236}">
                  <a16:creationId xmlns:a16="http://schemas.microsoft.com/office/drawing/2014/main" id="{F7482BD5-1D8D-A272-3AC9-CCE80EFE3008}"/>
                </a:ext>
              </a:extLst>
            </p:cNvPr>
            <p:cNvSpPr/>
            <p:nvPr/>
          </p:nvSpPr>
          <p:spPr>
            <a:xfrm>
              <a:off x="356289" y="4238386"/>
              <a:ext cx="4258887" cy="2855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6420" name="연결선: 꺾임 16419">
            <a:extLst>
              <a:ext uri="{FF2B5EF4-FFF2-40B4-BE49-F238E27FC236}">
                <a16:creationId xmlns:a16="http://schemas.microsoft.com/office/drawing/2014/main" id="{2FEE80D9-8DC0-BE65-B25F-B3EFF6EA7F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79146" y="1593970"/>
            <a:ext cx="342" cy="130185"/>
          </a:xfrm>
          <a:prstGeom prst="bentConnector3">
            <a:avLst>
              <a:gd name="adj1" fmla="val 6276462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FFCB85B-F59F-709B-1016-6E7A72E63F81}"/>
              </a:ext>
            </a:extLst>
          </p:cNvPr>
          <p:cNvSpPr/>
          <p:nvPr/>
        </p:nvSpPr>
        <p:spPr>
          <a:xfrm>
            <a:off x="5597318" y="3099599"/>
            <a:ext cx="198020" cy="108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0B34A97-8E1F-C958-1E02-2ABCA1F83A7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29612" y="3194503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954305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1" r="10282" b="20115"/>
          <a:stretch/>
        </p:blipFill>
        <p:spPr>
          <a:xfrm>
            <a:off x="407967" y="1702192"/>
            <a:ext cx="6155751" cy="5365937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052129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178845"/>
            <a:ext cx="5149850" cy="22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B</a:t>
            </a:r>
            <a:r>
              <a:rPr kumimoji="0" lang="ko-KR" altLang="en-US" sz="1100" b="1" spc="5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형 강의의 결과 보고서를 작성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해당 부분을 체크해야만 제출이 가능합니다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사진을 첨부할 수 있습니다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선택 사항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설문하기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 팝업창이 호출됩니다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설문시작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설문이 시작됩니다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임시저장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결과보고서를 임시저장 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결과보고서를 제출합니다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설문이 완료되어야만 제출 가능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b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목록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찾아가는 교육현황 목록 화면으로 이동합니다</a:t>
            </a:r>
            <a:r>
              <a:rPr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lang="en-US" altLang="ko-KR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B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형 강의 결과보고서 작성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찾아가는교육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찾아가는교육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신청현황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868522" y="8820309"/>
            <a:ext cx="171450" cy="86947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172887"/>
            <a:ext cx="1116013" cy="2320132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127472"/>
            <a:ext cx="6483350" cy="240229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0A29DF3-C9AB-B784-0975-11B04C1D6D61}"/>
              </a:ext>
            </a:extLst>
          </p:cNvPr>
          <p:cNvSpPr/>
          <p:nvPr/>
        </p:nvSpPr>
        <p:spPr>
          <a:xfrm>
            <a:off x="2552064" y="6857696"/>
            <a:ext cx="901749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1009" y="672493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39" y="5400780"/>
            <a:ext cx="1911580" cy="1365108"/>
          </a:xfrm>
          <a:prstGeom prst="rect">
            <a:avLst/>
          </a:prstGeom>
        </p:spPr>
      </p:pic>
      <p:cxnSp>
        <p:nvCxnSpPr>
          <p:cNvPr id="50" name="꺾인 연결선 22">
            <a:extLst>
              <a:ext uri="{FF2B5EF4-FFF2-40B4-BE49-F238E27FC236}">
                <a16:creationId xmlns:a16="http://schemas.microsoft.com/office/drawing/2014/main" id="{CA9D48AE-00B1-5DD1-9666-88C605CB2D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91612" y="5952764"/>
            <a:ext cx="493884" cy="128037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B10C215-5C85-0D46-E030-9E99FE4EC179}"/>
              </a:ext>
            </a:extLst>
          </p:cNvPr>
          <p:cNvSpPr/>
          <p:nvPr/>
        </p:nvSpPr>
        <p:spPr>
          <a:xfrm>
            <a:off x="4478739" y="5400779"/>
            <a:ext cx="1911580" cy="1365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94E12290-39EE-44C3-D319-B66ABA84675F}"/>
              </a:ext>
            </a:extLst>
          </p:cNvPr>
          <p:cNvSpPr/>
          <p:nvPr/>
        </p:nvSpPr>
        <p:spPr>
          <a:xfrm>
            <a:off x="5297461" y="6637819"/>
            <a:ext cx="331750" cy="94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66B0B9BE-D8C5-9947-9EEF-DC88603A053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22848" y="652995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3549063" y="6857696"/>
            <a:ext cx="1633461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C2004F13-A77F-956D-375E-279F67A264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78968" y="672762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0A29DF3-C9AB-B784-0975-11B04C1D6D61}"/>
              </a:ext>
            </a:extLst>
          </p:cNvPr>
          <p:cNvSpPr/>
          <p:nvPr/>
        </p:nvSpPr>
        <p:spPr>
          <a:xfrm>
            <a:off x="475026" y="5745637"/>
            <a:ext cx="1370989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016" y="560094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0A29DF3-C9AB-B784-0975-11B04C1D6D61}"/>
              </a:ext>
            </a:extLst>
          </p:cNvPr>
          <p:cNvSpPr/>
          <p:nvPr/>
        </p:nvSpPr>
        <p:spPr>
          <a:xfrm>
            <a:off x="511018" y="6310005"/>
            <a:ext cx="2405407" cy="18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1547" y="6172384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99447485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25C6-BBBA-3418-ADFA-EB1F99488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7346541C-0D7A-E699-C508-D0FBB4F88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" y="3154731"/>
            <a:ext cx="6374300" cy="3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36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defTabSz="900111" eaLnBrk="1" fontAlgn="auto" hangingPunct="1">
              <a:buClr>
                <a:srgbClr val="000000">
                  <a:alpha val="100000"/>
                </a:srgbClr>
              </a:buClr>
              <a:buSzPct val="100000"/>
              <a:buNone/>
              <a:defRPr lang="ko-KR" altLang="en-US"/>
            </a:pPr>
            <a:r>
              <a:rPr kumimoji="0"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 콘텐츠</a:t>
            </a:r>
            <a:endParaRPr kumimoji="0" lang="ko-KR" altLang="en-US" sz="36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23685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00CD-22E2-D725-D4CD-CE378CEBD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9D497903-0DB6-750B-B6B7-669E76E8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63" y="1496238"/>
            <a:ext cx="5887203" cy="4338810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F18EFCC-FCB6-8888-E3C9-2C295B80B699}"/>
              </a:ext>
            </a:extLst>
          </p:cNvPr>
          <p:cNvSpPr/>
          <p:nvPr/>
        </p:nvSpPr>
        <p:spPr>
          <a:xfrm>
            <a:off x="188913" y="1016001"/>
            <a:ext cx="6483350" cy="5091796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A26CDD03-0C08-FEAB-839D-26D9735E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531" y="6397164"/>
            <a:ext cx="5149850" cy="11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콘텐츠 공동 활용 안내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1. 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 신청서 작성하기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공동활용 신청화면으로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F32BFA80-9FB9-CE37-9539-47C271CF66EC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28B79819-D065-70AD-88BB-7B3F2AB58379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AEE5B8-D580-1862-25DF-618D6C71BA07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안내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2E50DB17-B0F5-6C6D-4095-A7833A04B44E}"/>
                </a:ext>
              </a:extLst>
            </p:cNvPr>
            <p:cNvSpPr/>
            <p:nvPr/>
          </p:nvSpPr>
          <p:spPr bwMode="auto">
            <a:xfrm>
              <a:off x="2957524" y="1024406"/>
              <a:ext cx="729635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C5790D5-EF00-28D0-08AF-91E9CF632154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7E84693C-496F-F5E8-1487-049E5FB33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C361DB2-D6DE-D9F9-C08A-637352701D4C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4325C416-CEE4-A0CA-F6EC-FFDCF3504F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90AB6FA-31AF-746F-297C-81B4ABDF4DF4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공동활용안내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소개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2E6D6FA-C305-CB35-C7B0-D7D9DDDDD9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2AC49636-E78E-226D-B895-559A1C7BCC75}"/>
              </a:ext>
            </a:extLst>
          </p:cNvPr>
          <p:cNvSpPr/>
          <p:nvPr/>
        </p:nvSpPr>
        <p:spPr>
          <a:xfrm>
            <a:off x="244953" y="6268594"/>
            <a:ext cx="1116013" cy="3205157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DF55EDA9-8C1E-9558-088F-496F292C0410}"/>
              </a:ext>
            </a:extLst>
          </p:cNvPr>
          <p:cNvSpPr/>
          <p:nvPr/>
        </p:nvSpPr>
        <p:spPr>
          <a:xfrm>
            <a:off x="188913" y="6212584"/>
            <a:ext cx="6483350" cy="3317179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D8EBC5B-72DA-748D-CCDE-E255AC5762F0}"/>
              </a:ext>
            </a:extLst>
          </p:cNvPr>
          <p:cNvGrpSpPr/>
          <p:nvPr/>
        </p:nvGrpSpPr>
        <p:grpSpPr>
          <a:xfrm>
            <a:off x="598959" y="3816201"/>
            <a:ext cx="1269916" cy="458359"/>
            <a:chOff x="576099" y="3790801"/>
            <a:chExt cx="1269916" cy="45835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19F16FD-AF12-D611-3A16-79DE2B38746A}"/>
                </a:ext>
              </a:extLst>
            </p:cNvPr>
            <p:cNvSpPr/>
            <p:nvPr/>
          </p:nvSpPr>
          <p:spPr>
            <a:xfrm>
              <a:off x="736489" y="3975100"/>
              <a:ext cx="1109526" cy="274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A307920-8237-1E33-EE5A-819CF81A3C5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6099" y="3790801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144577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2D8CD-3D5B-97C1-5AAA-B5B343547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DC3DCF39-FDB4-6D8C-CF6D-932A94B36900}"/>
              </a:ext>
            </a:extLst>
          </p:cNvPr>
          <p:cNvSpPr/>
          <p:nvPr/>
        </p:nvSpPr>
        <p:spPr>
          <a:xfrm>
            <a:off x="188913" y="1016001"/>
            <a:ext cx="6483350" cy="6206459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B5D5A354-72D4-05E5-9DAC-089DCB8C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689" y="7267022"/>
            <a:ext cx="5149850" cy="11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콘텐츠 공동활용 신청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조회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콘텐츠 공동활용 신청 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 페이지로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작성했던 콘텐츠 공동활용 신청 조회 페이지로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수정페이지와 동일하지만 조회만 가능하고 첨부파일 등을 확인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다운로드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엑셀 파일을 다운로드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 보고 페이지로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D1214C90-863B-0EA1-4150-62EC44B53D27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F170A17A-AEB8-A663-F7E6-1097AA35A00D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061EACA-814F-7603-645B-B7505F92E65B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안내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5B16FEA-E385-62E1-8F7F-70324668E276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489CB670-93C4-FE37-C83C-8DE2D2F6B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8272556-D35F-661F-ECE9-C3EFBB7EB191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80D065A3-10CD-3493-29FE-2E83BAD18B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2D460130-D2A1-3C91-AC0E-4932A0EE1EAE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공동활용안내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D57F86A8-A3B0-88B7-7E6B-62C8D74D09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29BDD28B-F57E-7C34-F781-0A3FCCCFDB43}"/>
              </a:ext>
            </a:extLst>
          </p:cNvPr>
          <p:cNvSpPr/>
          <p:nvPr/>
        </p:nvSpPr>
        <p:spPr>
          <a:xfrm>
            <a:off x="244953" y="7330865"/>
            <a:ext cx="1116013" cy="222538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47E82A3B-1AD1-0096-C059-1349280FDB3F}"/>
              </a:ext>
            </a:extLst>
          </p:cNvPr>
          <p:cNvSpPr/>
          <p:nvPr/>
        </p:nvSpPr>
        <p:spPr>
          <a:xfrm>
            <a:off x="188913" y="7267022"/>
            <a:ext cx="6483350" cy="233403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3D3D733-A8EA-F11C-6BB2-AE7FA040444F}"/>
              </a:ext>
            </a:extLst>
          </p:cNvPr>
          <p:cNvGrpSpPr/>
          <p:nvPr/>
        </p:nvGrpSpPr>
        <p:grpSpPr>
          <a:xfrm>
            <a:off x="489026" y="3796156"/>
            <a:ext cx="1604893" cy="453004"/>
            <a:chOff x="489026" y="3796156"/>
            <a:chExt cx="1604893" cy="453004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166CE84D-4853-A1ED-6E70-2B991246D9D5}"/>
                </a:ext>
              </a:extLst>
            </p:cNvPr>
            <p:cNvSpPr/>
            <p:nvPr/>
          </p:nvSpPr>
          <p:spPr>
            <a:xfrm>
              <a:off x="657586" y="3947017"/>
              <a:ext cx="1436333" cy="3021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91F671DF-0CCA-BF4A-F146-4BCFE9E28F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026" y="3796156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0D253DF1-1C99-C665-816B-1A688D07C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b="19516"/>
          <a:stretch>
            <a:fillRect/>
          </a:stretch>
        </p:blipFill>
        <p:spPr>
          <a:xfrm>
            <a:off x="244953" y="1356064"/>
            <a:ext cx="6321903" cy="5760097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82CE3AB-E904-58EE-C476-A06DC8CBF649}"/>
              </a:ext>
            </a:extLst>
          </p:cNvPr>
          <p:cNvSpPr/>
          <p:nvPr/>
        </p:nvSpPr>
        <p:spPr>
          <a:xfrm>
            <a:off x="3106470" y="4119230"/>
            <a:ext cx="396143" cy="234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9C74C2A-4129-D12F-1274-67A3275725C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46487" y="4121629"/>
            <a:ext cx="226860" cy="23400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E6C0C8F-E08C-129C-BEAC-D99617F93AD5}"/>
              </a:ext>
            </a:extLst>
          </p:cNvPr>
          <p:cNvGrpSpPr/>
          <p:nvPr/>
        </p:nvGrpSpPr>
        <p:grpSpPr>
          <a:xfrm>
            <a:off x="5674881" y="3913158"/>
            <a:ext cx="540245" cy="430002"/>
            <a:chOff x="5674881" y="3913158"/>
            <a:chExt cx="540245" cy="43000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925D723-5C1C-349E-8250-386015C12A9D}"/>
                </a:ext>
              </a:extLst>
            </p:cNvPr>
            <p:cNvSpPr/>
            <p:nvPr/>
          </p:nvSpPr>
          <p:spPr>
            <a:xfrm>
              <a:off x="5804594" y="4159029"/>
              <a:ext cx="410532" cy="184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953DAA77-BD3E-94E8-83E0-E2E2D6F9BC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74881" y="391315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3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AFE0B6C-45F8-4CF7-A17E-1CA96AA7E7D3}"/>
              </a:ext>
            </a:extLst>
          </p:cNvPr>
          <p:cNvSpPr/>
          <p:nvPr/>
        </p:nvSpPr>
        <p:spPr>
          <a:xfrm>
            <a:off x="6218246" y="4159029"/>
            <a:ext cx="348610" cy="184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7977DE06-F252-D347-D60B-397726E2FA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88533" y="3913158"/>
            <a:ext cx="226860" cy="23400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A3E27800-4AA3-BFD5-FBEF-358506198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9" y="5250706"/>
            <a:ext cx="2309872" cy="1377386"/>
          </a:xfrm>
          <a:prstGeom prst="rect">
            <a:avLst/>
          </a:prstGeom>
        </p:spPr>
      </p:pic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13991DA3-E394-9BD2-303E-494BC0BB06FE}"/>
              </a:ext>
            </a:extLst>
          </p:cNvPr>
          <p:cNvCxnSpPr>
            <a:cxnSpLocks/>
          </p:cNvCxnSpPr>
          <p:nvPr/>
        </p:nvCxnSpPr>
        <p:spPr>
          <a:xfrm flipH="1">
            <a:off x="2638301" y="4362209"/>
            <a:ext cx="523402" cy="9172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0C7EDB3-2F6D-EA32-4D0B-EECB63B69265}"/>
              </a:ext>
            </a:extLst>
          </p:cNvPr>
          <p:cNvSpPr/>
          <p:nvPr/>
        </p:nvSpPr>
        <p:spPr>
          <a:xfrm>
            <a:off x="329959" y="5250706"/>
            <a:ext cx="2309872" cy="1377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4F0480CB-DBC5-096F-6F1A-0CE60E137103}"/>
              </a:ext>
            </a:extLst>
          </p:cNvPr>
          <p:cNvCxnSpPr>
            <a:cxnSpLocks/>
          </p:cNvCxnSpPr>
          <p:nvPr/>
        </p:nvCxnSpPr>
        <p:spPr>
          <a:xfrm flipH="1">
            <a:off x="6392551" y="4345896"/>
            <a:ext cx="8910" cy="1481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그림 47">
            <a:extLst>
              <a:ext uri="{FF2B5EF4-FFF2-40B4-BE49-F238E27FC236}">
                <a16:creationId xmlns:a16="http://schemas.microsoft.com/office/drawing/2014/main" id="{69178ABD-3CFF-BE3B-5B15-9A8E5661F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85" y="5844091"/>
            <a:ext cx="2167979" cy="1191926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2A6FBA10-B7CA-A511-A1E3-2057164E1C43}"/>
              </a:ext>
            </a:extLst>
          </p:cNvPr>
          <p:cNvSpPr/>
          <p:nvPr/>
        </p:nvSpPr>
        <p:spPr>
          <a:xfrm>
            <a:off x="4423560" y="5827681"/>
            <a:ext cx="2167979" cy="12083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85FECB4-3686-E41C-350D-927F21495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150"/>
          <a:stretch>
            <a:fillRect/>
          </a:stretch>
        </p:blipFill>
        <p:spPr>
          <a:xfrm>
            <a:off x="261443" y="1390094"/>
            <a:ext cx="6321903" cy="900542"/>
          </a:xfrm>
          <a:prstGeom prst="rect">
            <a:avLst/>
          </a:prstGeom>
        </p:spPr>
      </p:pic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01CD6285-8307-F2E6-D3E8-60193D9BF0DA}"/>
              </a:ext>
            </a:extLst>
          </p:cNvPr>
          <p:cNvCxnSpPr>
            <a:cxnSpLocks/>
            <a:stCxn id="10" idx="1"/>
            <a:endCxn id="38" idx="2"/>
          </p:cNvCxnSpPr>
          <p:nvPr/>
        </p:nvCxnSpPr>
        <p:spPr>
          <a:xfrm flipH="1" flipV="1">
            <a:off x="5459331" y="2974666"/>
            <a:ext cx="696994" cy="420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그림 42">
            <a:extLst>
              <a:ext uri="{FF2B5EF4-FFF2-40B4-BE49-F238E27FC236}">
                <a16:creationId xmlns:a16="http://schemas.microsoft.com/office/drawing/2014/main" id="{22C0C432-3D1F-C6A2-C78A-9D2B50A1C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886" y="1553852"/>
            <a:ext cx="2391440" cy="140150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F212B0D-6C6D-D315-4D0D-54DCC0F61DA1}"/>
              </a:ext>
            </a:extLst>
          </p:cNvPr>
          <p:cNvSpPr/>
          <p:nvPr/>
        </p:nvSpPr>
        <p:spPr>
          <a:xfrm>
            <a:off x="4258886" y="1534869"/>
            <a:ext cx="2400890" cy="1439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8EC3CEA-F0E0-256B-4418-FA5596A3C891}"/>
              </a:ext>
            </a:extLst>
          </p:cNvPr>
          <p:cNvGrpSpPr/>
          <p:nvPr/>
        </p:nvGrpSpPr>
        <p:grpSpPr>
          <a:xfrm>
            <a:off x="5912252" y="3278100"/>
            <a:ext cx="654604" cy="234005"/>
            <a:chOff x="5912252" y="3278100"/>
            <a:chExt cx="654604" cy="234005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074BA2F6-21D2-BFF5-8E18-D91A4B55EBBB}"/>
                </a:ext>
              </a:extLst>
            </p:cNvPr>
            <p:cNvSpPr/>
            <p:nvPr/>
          </p:nvSpPr>
          <p:spPr>
            <a:xfrm>
              <a:off x="6156325" y="3311359"/>
              <a:ext cx="410531" cy="1674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C2068BB3-8FB8-2CE0-C069-84E6F7B3ED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12252" y="3278100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9" name="모서리가 둥근 직사각형 21">
            <a:extLst>
              <a:ext uri="{FF2B5EF4-FFF2-40B4-BE49-F238E27FC236}">
                <a16:creationId xmlns:a16="http://schemas.microsoft.com/office/drawing/2014/main" id="{5F6DE061-840E-4946-3574-8CAEF98ED13F}"/>
              </a:ext>
            </a:extLst>
          </p:cNvPr>
          <p:cNvSpPr/>
          <p:nvPr/>
        </p:nvSpPr>
        <p:spPr bwMode="auto">
          <a:xfrm>
            <a:off x="2957514" y="1023938"/>
            <a:ext cx="729656" cy="296862"/>
          </a:xfrm>
          <a:prstGeom prst="roundRect">
            <a:avLst>
              <a:gd name="adj" fmla="val 8333"/>
            </a:avLst>
          </a:prstGeom>
          <a:solidFill>
            <a:srgbClr val="DDDDDD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메뉴경로</a:t>
            </a:r>
            <a:endParaRPr kumimoji="0" lang="ko-KR" altLang="en-US" sz="1200" b="1" spc="5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511203388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D613-4400-76BC-AACC-C3C51FAF1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8DA24165-01A0-DD91-373B-4D03975CCD0D}"/>
              </a:ext>
            </a:extLst>
          </p:cNvPr>
          <p:cNvSpPr/>
          <p:nvPr/>
        </p:nvSpPr>
        <p:spPr>
          <a:xfrm>
            <a:off x="188913" y="1016002"/>
            <a:ext cx="6483350" cy="523584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559BBEB2-9A55-3A47-E78E-9BF46A411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60" y="6295617"/>
            <a:ext cx="5149850" cy="11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 신청 목록에서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 나오는 등록페이지입니다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 정보에 기반해 자동으로 입력 되는 사항들 입니다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과정을 검색할 수 있는 과정 목록 페이지에서 과정 선택이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집체교육 선택 시 날짜를 선택해 신청을 완료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HRD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선택 시 해당 링크를 적어 신청을 완료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파일선택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첨부 파일을 선택할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작성한 내역을 신청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운영기관 목록 페이지로 돌아갑니다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71C5B5D8-F040-AD79-CE5E-F73F0FBF80B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7F0B6746-274B-7FA1-CC00-AA1D814DC6CD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1413298-3CB6-360A-74AE-00FA90692124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안내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EF24342C-4DDD-7005-84A5-C53A0F68CED4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71E0A53D-E959-0247-71A1-B43CCBF53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C09FB4FD-B16F-4A8C-4A3B-A32DC38C6DA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989AFF39-3E34-5CAD-233D-EB2095BFF1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EC99E21-8536-B8A7-61BF-C805DE5A660C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공동활용안내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2DD31A0E-517E-2400-C831-B30745AC21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62D7EDC0-49EF-713A-D998-7DAAF79F6280}"/>
              </a:ext>
            </a:extLst>
          </p:cNvPr>
          <p:cNvSpPr/>
          <p:nvPr/>
        </p:nvSpPr>
        <p:spPr>
          <a:xfrm>
            <a:off x="225430" y="6323875"/>
            <a:ext cx="1116013" cy="32411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22B0214C-CC6E-8774-0E7C-81889E3AB78A}"/>
              </a:ext>
            </a:extLst>
          </p:cNvPr>
          <p:cNvSpPr/>
          <p:nvPr/>
        </p:nvSpPr>
        <p:spPr>
          <a:xfrm>
            <a:off x="188913" y="6292588"/>
            <a:ext cx="6483350" cy="3308470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E99EF18-5A8D-A439-59A4-D31594234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38"/>
          <a:stretch>
            <a:fillRect/>
          </a:stretch>
        </p:blipFill>
        <p:spPr>
          <a:xfrm>
            <a:off x="245979" y="1786238"/>
            <a:ext cx="6353752" cy="4393584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368F47AD-4C42-B4FD-9F42-DD740A6A1575}"/>
              </a:ext>
            </a:extLst>
          </p:cNvPr>
          <p:cNvGrpSpPr/>
          <p:nvPr/>
        </p:nvGrpSpPr>
        <p:grpSpPr>
          <a:xfrm>
            <a:off x="2745532" y="5963745"/>
            <a:ext cx="1117211" cy="250147"/>
            <a:chOff x="5565426" y="4125717"/>
            <a:chExt cx="1117211" cy="25014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000BF87-9AF6-F544-1673-1551983E2711}"/>
                </a:ext>
              </a:extLst>
            </p:cNvPr>
            <p:cNvSpPr/>
            <p:nvPr/>
          </p:nvSpPr>
          <p:spPr>
            <a:xfrm>
              <a:off x="5804594" y="4125717"/>
              <a:ext cx="878043" cy="2396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A66E8AD-B61B-A88E-C76F-EB040F67C5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65426" y="4141859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6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E69D553-FA85-BACE-F61A-8A6D19B51B9A}"/>
              </a:ext>
            </a:extLst>
          </p:cNvPr>
          <p:cNvGrpSpPr/>
          <p:nvPr/>
        </p:nvGrpSpPr>
        <p:grpSpPr>
          <a:xfrm>
            <a:off x="1328259" y="3719409"/>
            <a:ext cx="2174354" cy="234005"/>
            <a:chOff x="414198" y="3981085"/>
            <a:chExt cx="2174354" cy="234005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B0E5F2EE-6D28-3A00-7C7F-3DC007BF3F92}"/>
                </a:ext>
              </a:extLst>
            </p:cNvPr>
            <p:cNvSpPr/>
            <p:nvPr/>
          </p:nvSpPr>
          <p:spPr>
            <a:xfrm>
              <a:off x="657586" y="4015156"/>
              <a:ext cx="1930966" cy="1999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499E1A5C-30FA-24A8-F960-CA99705362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4198" y="3981085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4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AFAB589-12FB-A8B1-EF26-BF1F9242E8EC}"/>
              </a:ext>
            </a:extLst>
          </p:cNvPr>
          <p:cNvSpPr/>
          <p:nvPr/>
        </p:nvSpPr>
        <p:spPr>
          <a:xfrm>
            <a:off x="1588242" y="4263625"/>
            <a:ext cx="396143" cy="234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1C3EBF6-4C0E-8B84-7F5A-6712DFECD81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328259" y="4266024"/>
            <a:ext cx="226860" cy="23400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31BFDFCC-D7F1-D0B3-C0E9-DFBDB29F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445" y="1358806"/>
            <a:ext cx="1855312" cy="1813852"/>
          </a:xfrm>
          <a:prstGeom prst="rect">
            <a:avLst/>
          </a:prstGeom>
        </p:spPr>
      </p:pic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E8C5A504-7AD4-4932-0809-B6EA52EAFCD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051172" y="3190744"/>
            <a:ext cx="141051" cy="72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0CEC6CD-AD79-66C3-4018-67BDB3DA27EA}"/>
              </a:ext>
            </a:extLst>
          </p:cNvPr>
          <p:cNvSpPr/>
          <p:nvPr/>
        </p:nvSpPr>
        <p:spPr>
          <a:xfrm>
            <a:off x="4815705" y="1354081"/>
            <a:ext cx="1849576" cy="1846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21C616E-719B-CE75-B6DF-7104D9110ACB}"/>
              </a:ext>
            </a:extLst>
          </p:cNvPr>
          <p:cNvGrpSpPr/>
          <p:nvPr/>
        </p:nvGrpSpPr>
        <p:grpSpPr>
          <a:xfrm>
            <a:off x="4396568" y="3146588"/>
            <a:ext cx="654604" cy="234005"/>
            <a:chOff x="5912252" y="3278100"/>
            <a:chExt cx="654604" cy="234005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5392B83D-1180-ED5D-7DC3-A42A278A0F83}"/>
                </a:ext>
              </a:extLst>
            </p:cNvPr>
            <p:cNvSpPr/>
            <p:nvPr/>
          </p:nvSpPr>
          <p:spPr>
            <a:xfrm>
              <a:off x="6156325" y="3311359"/>
              <a:ext cx="410531" cy="1674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31A1905A-1475-6DB2-DF7C-00504239548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12252" y="3278100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8A8DB96C-D5A8-A398-D9EE-7EE29571B18F}"/>
              </a:ext>
            </a:extLst>
          </p:cNvPr>
          <p:cNvGrpSpPr/>
          <p:nvPr/>
        </p:nvGrpSpPr>
        <p:grpSpPr>
          <a:xfrm>
            <a:off x="1328259" y="3380593"/>
            <a:ext cx="4695264" cy="328321"/>
            <a:chOff x="414198" y="3981085"/>
            <a:chExt cx="4695264" cy="328321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45320CAB-9DFB-F55E-9383-D992B25E68B0}"/>
                </a:ext>
              </a:extLst>
            </p:cNvPr>
            <p:cNvSpPr/>
            <p:nvPr/>
          </p:nvSpPr>
          <p:spPr>
            <a:xfrm>
              <a:off x="657586" y="4015155"/>
              <a:ext cx="4451876" cy="29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7A1AFE42-93FB-8A41-794E-5530CCF6EA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4198" y="3981085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3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D81BB6B2-6E47-7659-B198-8B365A726C87}"/>
              </a:ext>
            </a:extLst>
          </p:cNvPr>
          <p:cNvGrpSpPr/>
          <p:nvPr/>
        </p:nvGrpSpPr>
        <p:grpSpPr>
          <a:xfrm>
            <a:off x="1344787" y="2097558"/>
            <a:ext cx="2013774" cy="1049030"/>
            <a:chOff x="1344787" y="2097558"/>
            <a:chExt cx="2013774" cy="1049030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C0A79D1A-7578-062B-6EE4-E9A217769EE8}"/>
                </a:ext>
              </a:extLst>
            </p:cNvPr>
            <p:cNvSpPr/>
            <p:nvPr/>
          </p:nvSpPr>
          <p:spPr>
            <a:xfrm>
              <a:off x="1588242" y="2186419"/>
              <a:ext cx="1770319" cy="9601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0C00238B-0ED9-C2C0-774A-609F4C9A1DC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44787" y="209755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6" name="모서리가 둥근 직사각형 21">
            <a:extLst>
              <a:ext uri="{FF2B5EF4-FFF2-40B4-BE49-F238E27FC236}">
                <a16:creationId xmlns:a16="http://schemas.microsoft.com/office/drawing/2014/main" id="{996A22E0-D91F-4DB1-9435-04D63CC6C6BA}"/>
              </a:ext>
            </a:extLst>
          </p:cNvPr>
          <p:cNvSpPr/>
          <p:nvPr/>
        </p:nvSpPr>
        <p:spPr bwMode="auto">
          <a:xfrm>
            <a:off x="2957514" y="1023938"/>
            <a:ext cx="729656" cy="296862"/>
          </a:xfrm>
          <a:prstGeom prst="roundRect">
            <a:avLst>
              <a:gd name="adj" fmla="val 8333"/>
            </a:avLst>
          </a:prstGeom>
          <a:solidFill>
            <a:srgbClr val="DDDDDD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메뉴경로</a:t>
            </a:r>
            <a:endParaRPr kumimoji="0" lang="ko-KR" altLang="en-US" sz="1200" b="1" spc="5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38265213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667F3-B543-1FA4-56A3-1A3D6906D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DCA6A16E-98E0-2FBD-6414-AB86FB26813E}"/>
              </a:ext>
            </a:extLst>
          </p:cNvPr>
          <p:cNvSpPr/>
          <p:nvPr/>
        </p:nvSpPr>
        <p:spPr>
          <a:xfrm>
            <a:off x="188913" y="1016002"/>
            <a:ext cx="6483350" cy="523584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71869239-036E-8D75-4E81-D0408F6D8E1D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E3E8ACF1-AEF6-A433-B060-C7F6D2504DF1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44A7DE3A-AAB6-CA22-22D2-1766CBA613B8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안내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63CD8FBA-0E56-0DDD-7131-0AB91A4B86B3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41349FF2-0E63-093B-B72B-3546F6AF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5B1CBD0-E70D-3445-206C-BFAFD9BDF9B6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3FE8DDA7-316B-B95A-776E-1CF6FDEB6A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3EBD3561-39FB-7160-53BC-851EC8CDA60B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공동활용안내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2A145AC6-A45E-D33D-BA6F-A635D7C4C4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383ACA39-2BE3-2B5D-4754-38125C34C656}"/>
              </a:ext>
            </a:extLst>
          </p:cNvPr>
          <p:cNvSpPr/>
          <p:nvPr/>
        </p:nvSpPr>
        <p:spPr>
          <a:xfrm>
            <a:off x="225430" y="6323875"/>
            <a:ext cx="1116013" cy="32411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9FB39312-60C6-6199-764B-79181AAC7B9A}"/>
              </a:ext>
            </a:extLst>
          </p:cNvPr>
          <p:cNvSpPr/>
          <p:nvPr/>
        </p:nvSpPr>
        <p:spPr>
          <a:xfrm>
            <a:off x="188913" y="6292588"/>
            <a:ext cx="6483350" cy="3308470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71E1781A-49B0-A262-C765-151227128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26121" b="20628"/>
          <a:stretch>
            <a:fillRect/>
          </a:stretch>
        </p:blipFill>
        <p:spPr>
          <a:xfrm>
            <a:off x="259994" y="1570159"/>
            <a:ext cx="6375750" cy="4501624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8F78168C-4EF4-86E5-7FDD-E3F42440B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60" y="6262747"/>
            <a:ext cx="5149850" cy="11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 신청 목록에서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과정명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클릭 시 나오는 수정페이지입니다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 페이지와 동일한 부분입니다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내역은 승인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상태 이전에만 수정이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승인이 된 이후로는 단순 조회만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신청취소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신청이 취소 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신청취소는 승인 상태가 되기 전에만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신청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 한 내역을 신청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운영기관 목록 페이지로 돌아갑니다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4904554-CFC3-CCD5-5D9E-AB7BBDC68C1B}"/>
              </a:ext>
            </a:extLst>
          </p:cNvPr>
          <p:cNvGrpSpPr/>
          <p:nvPr/>
        </p:nvGrpSpPr>
        <p:grpSpPr>
          <a:xfrm>
            <a:off x="2421491" y="5815835"/>
            <a:ext cx="1818403" cy="250148"/>
            <a:chOff x="5565426" y="4125716"/>
            <a:chExt cx="1818403" cy="250148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A6CFA809-46C6-3F61-B87F-332381FB90F8}"/>
                </a:ext>
              </a:extLst>
            </p:cNvPr>
            <p:cNvSpPr/>
            <p:nvPr/>
          </p:nvSpPr>
          <p:spPr>
            <a:xfrm>
              <a:off x="5804594" y="4125716"/>
              <a:ext cx="1579235" cy="2467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DAA56421-667B-EB16-AA39-5044419F09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65426" y="4141859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3C37C123-33FF-80D6-8331-D93A9AC7DE2C}"/>
              </a:ext>
            </a:extLst>
          </p:cNvPr>
          <p:cNvGrpSpPr/>
          <p:nvPr/>
        </p:nvGrpSpPr>
        <p:grpSpPr>
          <a:xfrm>
            <a:off x="1344787" y="1917492"/>
            <a:ext cx="5246753" cy="2461680"/>
            <a:chOff x="1344787" y="2097558"/>
            <a:chExt cx="5246753" cy="2461680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5BE1A239-9EAF-C6E3-87CC-A60B773DA3FB}"/>
                </a:ext>
              </a:extLst>
            </p:cNvPr>
            <p:cNvSpPr/>
            <p:nvPr/>
          </p:nvSpPr>
          <p:spPr>
            <a:xfrm>
              <a:off x="1588242" y="2186419"/>
              <a:ext cx="5003298" cy="23728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E74723A7-7A3C-A48E-A237-045B83AF899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44787" y="209755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2" name="모서리가 둥근 직사각형 21">
            <a:extLst>
              <a:ext uri="{FF2B5EF4-FFF2-40B4-BE49-F238E27FC236}">
                <a16:creationId xmlns:a16="http://schemas.microsoft.com/office/drawing/2014/main" id="{53D4401D-FB61-1A2A-547A-2C9D2D5659A3}"/>
              </a:ext>
            </a:extLst>
          </p:cNvPr>
          <p:cNvSpPr/>
          <p:nvPr/>
        </p:nvSpPr>
        <p:spPr bwMode="auto">
          <a:xfrm>
            <a:off x="2957514" y="1023938"/>
            <a:ext cx="729656" cy="296862"/>
          </a:xfrm>
          <a:prstGeom prst="roundRect">
            <a:avLst>
              <a:gd name="adj" fmla="val 8333"/>
            </a:avLst>
          </a:prstGeom>
          <a:solidFill>
            <a:srgbClr val="DDDDDD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메뉴경로</a:t>
            </a:r>
            <a:endParaRPr kumimoji="0" lang="ko-KR" altLang="en-US" sz="1200" b="1" spc="5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6094598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602D4-E9D4-D428-F12D-7E937790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1516ED65-9716-5164-EA43-E8232CDB430E}"/>
              </a:ext>
            </a:extLst>
          </p:cNvPr>
          <p:cNvSpPr/>
          <p:nvPr/>
        </p:nvSpPr>
        <p:spPr>
          <a:xfrm>
            <a:off x="188913" y="1016002"/>
            <a:ext cx="6483350" cy="523584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D4B8E26C-FC3B-1339-CAF4-AC9187B7AB1A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627FAC7A-ECD3-288C-80D1-2F90D12034DE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D71E6D70-A8C6-23BC-7B5F-C3906B0BF83B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안내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C52BD1E-CB8D-91C2-0E80-A7FA86E7A918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C31D39F8-BA79-AA79-508A-E838F1896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1F2D2187-3DF4-23D4-769D-5EE2018CAE91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1C8C4A68-3FE1-9261-1924-1152B99258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F00D498A-0A48-5EE3-9053-C8114CD67685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공동활용안내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공동활용 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0168F203-C6F5-441C-9BE7-F1602BF599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36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4731FE42-5DE7-01D8-FD1B-E64D4F532A30}"/>
              </a:ext>
            </a:extLst>
          </p:cNvPr>
          <p:cNvSpPr/>
          <p:nvPr/>
        </p:nvSpPr>
        <p:spPr>
          <a:xfrm>
            <a:off x="225430" y="6323875"/>
            <a:ext cx="1116013" cy="32411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DAA5119B-2F0A-66BC-56ED-1AD5DB3638FB}"/>
              </a:ext>
            </a:extLst>
          </p:cNvPr>
          <p:cNvSpPr/>
          <p:nvPr/>
        </p:nvSpPr>
        <p:spPr>
          <a:xfrm>
            <a:off x="188913" y="6292588"/>
            <a:ext cx="6483350" cy="3308470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8A6ECD0-1306-C921-5DAA-E65D22763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05" y="5889765"/>
            <a:ext cx="1512243" cy="19977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BF6237C-8AFA-A1D4-5220-6DD5C925C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24609" b="20629"/>
          <a:stretch>
            <a:fillRect/>
          </a:stretch>
        </p:blipFill>
        <p:spPr>
          <a:xfrm>
            <a:off x="259994" y="1534146"/>
            <a:ext cx="6375750" cy="4629426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79ACC502-7FC7-424C-7944-515E7F479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60" y="6327804"/>
            <a:ext cx="5257784" cy="11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 신청 목록에서 결과보고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 나오는 결과보고 페이지입니다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상세보기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3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번 영역에 이전 결과보고에서 작성한 교육기간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수강인원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이용후기를 확인할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3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번 내역을 작성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작성이 가능하고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상세보기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 결과 보고 별로 조회가 가능한 내역입니다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 보고 할 교육 기간 선택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 컨텐츠를 이용한 기관에서 교육기간에 수강한 인원 입력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이용후기 입력이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결과보고 제출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신규 작성한 결과보고를 제출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운영기관 목록 페이지로 돌아갑니다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C86090B-4773-BBA0-616B-420F810584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123"/>
          <a:stretch>
            <a:fillRect/>
          </a:stretch>
        </p:blipFill>
        <p:spPr>
          <a:xfrm>
            <a:off x="243752" y="2053673"/>
            <a:ext cx="6391992" cy="4073885"/>
          </a:xfrm>
          <a:prstGeom prst="rect">
            <a:avLst/>
          </a:prstGeom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C1B54DCA-5AEE-FFD9-607A-85C648CE9480}"/>
              </a:ext>
            </a:extLst>
          </p:cNvPr>
          <p:cNvGrpSpPr/>
          <p:nvPr/>
        </p:nvGrpSpPr>
        <p:grpSpPr>
          <a:xfrm>
            <a:off x="5573519" y="2310181"/>
            <a:ext cx="759404" cy="322866"/>
            <a:chOff x="1344787" y="2097558"/>
            <a:chExt cx="759404" cy="322866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F46CC2D5-6F51-9C60-D9F5-8AEBD127754F}"/>
                </a:ext>
              </a:extLst>
            </p:cNvPr>
            <p:cNvSpPr/>
            <p:nvPr/>
          </p:nvSpPr>
          <p:spPr>
            <a:xfrm>
              <a:off x="1588242" y="2186419"/>
              <a:ext cx="515949" cy="2340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28AA10BA-5850-1788-2026-D5FE121CAB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44787" y="209755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E0F5DE1-3991-288C-E59D-D625E4CC8C08}"/>
              </a:ext>
            </a:extLst>
          </p:cNvPr>
          <p:cNvGrpSpPr/>
          <p:nvPr/>
        </p:nvGrpSpPr>
        <p:grpSpPr>
          <a:xfrm>
            <a:off x="2583385" y="5895418"/>
            <a:ext cx="1495436" cy="239642"/>
            <a:chOff x="5690575" y="4125717"/>
            <a:chExt cx="1495436" cy="23964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4881DF26-1B39-7735-308B-51BDD1E59CE4}"/>
                </a:ext>
              </a:extLst>
            </p:cNvPr>
            <p:cNvSpPr/>
            <p:nvPr/>
          </p:nvSpPr>
          <p:spPr>
            <a:xfrm>
              <a:off x="5925556" y="4125717"/>
              <a:ext cx="1260455" cy="2396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B3A06750-F8DE-E18A-734A-123E676F1E9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90575" y="413017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4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A9EB43A-B91E-54C7-4D64-AA8942412C1D}"/>
              </a:ext>
            </a:extLst>
          </p:cNvPr>
          <p:cNvGrpSpPr/>
          <p:nvPr/>
        </p:nvGrpSpPr>
        <p:grpSpPr>
          <a:xfrm>
            <a:off x="5908090" y="2647143"/>
            <a:ext cx="759404" cy="322866"/>
            <a:chOff x="1344787" y="2097558"/>
            <a:chExt cx="759404" cy="322866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0E0EFA8-C8FF-999E-7ADC-AAEE2CE19487}"/>
                </a:ext>
              </a:extLst>
            </p:cNvPr>
            <p:cNvSpPr/>
            <p:nvPr/>
          </p:nvSpPr>
          <p:spPr>
            <a:xfrm>
              <a:off x="1588242" y="2186419"/>
              <a:ext cx="515949" cy="2340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F4F62005-BF1B-EF95-7F64-44BBA7D80E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44787" y="209755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B81F888-A2B6-FADD-AF64-F0E4563C2868}"/>
              </a:ext>
            </a:extLst>
          </p:cNvPr>
          <p:cNvGrpSpPr/>
          <p:nvPr/>
        </p:nvGrpSpPr>
        <p:grpSpPr>
          <a:xfrm>
            <a:off x="1332644" y="4651026"/>
            <a:ext cx="5258896" cy="1040078"/>
            <a:chOff x="1344787" y="2097558"/>
            <a:chExt cx="5258896" cy="1040078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6AD3053B-47A0-380E-6B1A-F188CE6BE064}"/>
                </a:ext>
              </a:extLst>
            </p:cNvPr>
            <p:cNvSpPr/>
            <p:nvPr/>
          </p:nvSpPr>
          <p:spPr>
            <a:xfrm>
              <a:off x="1588242" y="2186419"/>
              <a:ext cx="5015441" cy="9512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AAF4439B-F92A-6AFB-39FE-4578992C9F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44787" y="2097558"/>
              <a:ext cx="226860" cy="234005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3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2" name="모서리가 둥근 직사각형 21">
            <a:extLst>
              <a:ext uri="{FF2B5EF4-FFF2-40B4-BE49-F238E27FC236}">
                <a16:creationId xmlns:a16="http://schemas.microsoft.com/office/drawing/2014/main" id="{D68369EB-D83B-15DC-17DC-9895EFAD6AFD}"/>
              </a:ext>
            </a:extLst>
          </p:cNvPr>
          <p:cNvSpPr/>
          <p:nvPr/>
        </p:nvSpPr>
        <p:spPr bwMode="auto">
          <a:xfrm>
            <a:off x="2957514" y="1023938"/>
            <a:ext cx="729656" cy="296862"/>
          </a:xfrm>
          <a:prstGeom prst="roundRect">
            <a:avLst>
              <a:gd name="adj" fmla="val 8333"/>
            </a:avLst>
          </a:prstGeom>
          <a:solidFill>
            <a:srgbClr val="DDDDDD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메뉴경로</a:t>
            </a:r>
            <a:endParaRPr kumimoji="0" lang="ko-KR" altLang="en-US" sz="1200" b="1" spc="5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6203939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" y="3154731"/>
            <a:ext cx="6374300" cy="3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36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defTabSz="900111" eaLnBrk="1" fontAlgn="auto" hangingPunct="1">
              <a:buClr>
                <a:srgbClr val="000000">
                  <a:alpha val="100000"/>
                </a:srgbClr>
              </a:buClr>
              <a:buSzPct val="100000"/>
              <a:buNone/>
              <a:defRPr lang="ko-KR" altLang="en-US"/>
            </a:pPr>
            <a:r>
              <a:rPr kumimoji="0" lang="ko-KR" altLang="en-US" sz="36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마이페이지</a:t>
            </a:r>
            <a:endParaRPr kumimoji="0" lang="ko-KR" altLang="en-US" sz="36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99021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2220343E-22C1-F929-E215-5F159B807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" y="1650319"/>
            <a:ext cx="6618370" cy="409734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529644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463" y="6466871"/>
            <a:ext cx="5149850" cy="283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 현황은 사용자의 강의 학습 현황 확인 할 수 있습니다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학습중인과정의 이미지 혹은 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해당 과정의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학습실로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학습완료과정의 이미지 혹은 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해당 과정의 목록으로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나의 설문의 이미지 혹은 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나의 설문 화면 목록으로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학습현황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38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6434586"/>
            <a:ext cx="1116013" cy="3058433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397164"/>
            <a:ext cx="6483350" cy="3132599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2AD25D5-E9CC-5DA6-4F73-D93EE8A23701}"/>
              </a:ext>
            </a:extLst>
          </p:cNvPr>
          <p:cNvSpPr/>
          <p:nvPr/>
        </p:nvSpPr>
        <p:spPr>
          <a:xfrm>
            <a:off x="2449245" y="4524425"/>
            <a:ext cx="1989706" cy="1260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D22A4D4-1066-6EE8-2799-54C8D334D0BE}"/>
              </a:ext>
            </a:extLst>
          </p:cNvPr>
          <p:cNvSpPr/>
          <p:nvPr/>
        </p:nvSpPr>
        <p:spPr>
          <a:xfrm>
            <a:off x="4524376" y="4521234"/>
            <a:ext cx="1989706" cy="1260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247635" y="4465657"/>
            <a:ext cx="4371203" cy="1337213"/>
            <a:chOff x="1371939" y="3798234"/>
            <a:chExt cx="4371203" cy="1337213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1471777" y="3874991"/>
              <a:ext cx="1989706" cy="12604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27242" y="3798234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3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71939" y="3798234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</a:t>
              </a: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72048" y="3798234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E65AFAFA-D33F-19C7-7784-E6691537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0" y="2254406"/>
            <a:ext cx="6388100" cy="4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0751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5" y="1403524"/>
            <a:ext cx="6476315" cy="533309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8" y="7293750"/>
            <a:ext cx="5149850" cy="218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나의 강의실은 사용자의 강의 학습 현황 확인 및 수료증 출력을 할 수 있습니다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진행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예정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완료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탭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각각 대기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진행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예정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완료된 학습 현황을 확인할 수 있습니다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분류 탭 이며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온라인교육과정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과 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집합교육과정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으로 분류된 목록으로 이동합니다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명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상세화면으로 이동합니다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수료증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수료증 팝업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화면이 호출됩니다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‘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온라인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원격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수업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화면으로 이동합니다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8" name="직선 화살표 연결선 27"/>
          <p:cNvCxnSpPr>
            <a:cxnSpLocks/>
            <a:stCxn id="38" idx="1"/>
          </p:cNvCxnSpPr>
          <p:nvPr/>
        </p:nvCxnSpPr>
        <p:spPr>
          <a:xfrm flipH="1">
            <a:off x="4701518" y="3791163"/>
            <a:ext cx="1176515" cy="9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565469" y="2453381"/>
            <a:ext cx="1743232" cy="303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01969" y="2323972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313217" y="2877296"/>
            <a:ext cx="6318373" cy="303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3222846" y="3464447"/>
            <a:ext cx="1478672" cy="1801403"/>
            <a:chOff x="-2003389" y="4411513"/>
            <a:chExt cx="1841472" cy="2463933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3" cstate="print"/>
            <a:srcRect l="14063" t="17202" r="13010"/>
            <a:stretch/>
          </p:blipFill>
          <p:spPr>
            <a:xfrm>
              <a:off x="-2003389" y="4411513"/>
              <a:ext cx="1841472" cy="2463932"/>
            </a:xfrm>
            <a:prstGeom prst="rect">
              <a:avLst/>
            </a:prstGeom>
          </p:spPr>
        </p:pic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-2003389" y="4411513"/>
              <a:ext cx="1841472" cy="24639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26" name="직선 화살표 연결선 25"/>
          <p:cNvCxnSpPr>
            <a:cxnSpLocks/>
            <a:stCxn id="43" idx="1"/>
          </p:cNvCxnSpPr>
          <p:nvPr/>
        </p:nvCxnSpPr>
        <p:spPr>
          <a:xfrm flipH="1" flipV="1">
            <a:off x="5432896" y="6056165"/>
            <a:ext cx="433707" cy="9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2703454" y="5382199"/>
            <a:ext cx="2736987" cy="1837365"/>
            <a:chOff x="3898757" y="5226556"/>
            <a:chExt cx="2736987" cy="1837365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C542B20-96B9-3F96-2E3F-052C0C53B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199" y="5243485"/>
              <a:ext cx="2705545" cy="1820436"/>
            </a:xfrm>
            <a:prstGeom prst="rect">
              <a:avLst/>
            </a:prstGeom>
          </p:spPr>
        </p:pic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3898757" y="5226556"/>
              <a:ext cx="2731957" cy="18014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2" name="타원 1">
            <a:extLst>
              <a:ext uri="{FF2B5EF4-FFF2-40B4-BE49-F238E27FC236}">
                <a16:creationId xmlns:a16="http://schemas.microsoft.com/office/drawing/2014/main" id="{E407D7BD-376F-5B28-8048-9491895FB7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783" y="2752967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78033" y="3698696"/>
            <a:ext cx="738318" cy="184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58510" y="353432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66603" y="5973334"/>
            <a:ext cx="738318" cy="184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58510" y="580366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1862079" y="3787866"/>
            <a:ext cx="992300" cy="184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90629" y="365015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5043076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445C4-A504-0814-358C-6354E961D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51DC9BC-07D5-9231-9121-ACDDA578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56" y="1390094"/>
            <a:ext cx="5832261" cy="2639982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DFB91C1C-8A80-EDF5-774E-89B92C3B881B}"/>
              </a:ext>
            </a:extLst>
          </p:cNvPr>
          <p:cNvSpPr/>
          <p:nvPr/>
        </p:nvSpPr>
        <p:spPr>
          <a:xfrm>
            <a:off x="5805142" y="1536246"/>
            <a:ext cx="517759" cy="128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A78DFC4-925F-51E6-D5C6-55D3F598D957}"/>
              </a:ext>
            </a:extLst>
          </p:cNvPr>
          <p:cNvSpPr/>
          <p:nvPr/>
        </p:nvSpPr>
        <p:spPr>
          <a:xfrm>
            <a:off x="554130" y="2267155"/>
            <a:ext cx="1427070" cy="1691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0BCDF70A-F0EF-67BA-CD54-2248912DCC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92826" y="1390870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96E12628-F431-0FEF-85A2-69C7BD29AAE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3952" y="2177760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9E45029E-5D61-C853-2CEA-A54545FEA00A}"/>
              </a:ext>
            </a:extLst>
          </p:cNvPr>
          <p:cNvSpPr/>
          <p:nvPr/>
        </p:nvSpPr>
        <p:spPr>
          <a:xfrm>
            <a:off x="188913" y="1016001"/>
            <a:ext cx="6483350" cy="559597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D2661AF1-91A6-B53C-33EB-6533F8971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773134"/>
            <a:ext cx="5149850" cy="214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웹사이트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[VIEW MORE]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온라인교육 교육신청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교육과정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교육과정 상세화면으로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기관회원일 경우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찾아가기 교육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신청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검색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전문강사명단 화면으로 이동하며 입력한 조건으로 검색합니다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4F4858DB-B75A-4BE2-E3D1-283DE0140EA6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715377A-241A-948B-F3E0-9B1F50928802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D185DEBC-33F0-1365-7736-06B3CB6B438F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en-US" sz="1100" dirty="0" err="1"/>
                <a:t>메인화면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5C26E2FC-DB1A-B5AB-180A-54C36DD0B48D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06E2FF5-877C-A0F5-4AA7-9A65E6E5B41B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E147A32A-4CA6-F738-1395-B20D81CFD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0DA5B66-E99D-8437-4D10-03944AFEC5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79EB54A4-82A9-17C7-2014-213E8E060D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4A2D0B7-33F6-0728-381D-835FE4309A62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BD7578F1-0478-53B9-241F-23AF246F02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713C41B5-5C3B-E411-76CE-0F6A109CBBF2}"/>
              </a:ext>
            </a:extLst>
          </p:cNvPr>
          <p:cNvSpPr/>
          <p:nvPr/>
        </p:nvSpPr>
        <p:spPr>
          <a:xfrm>
            <a:off x="233517" y="6728442"/>
            <a:ext cx="1116013" cy="276457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15F36B08-2EDF-192F-B175-8DF371ABCFD6}"/>
              </a:ext>
            </a:extLst>
          </p:cNvPr>
          <p:cNvSpPr/>
          <p:nvPr/>
        </p:nvSpPr>
        <p:spPr>
          <a:xfrm>
            <a:off x="188913" y="6655363"/>
            <a:ext cx="6483350" cy="288392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D5CC6AD-8C4E-E2AF-DD89-E8765191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0" y="4069352"/>
            <a:ext cx="5732370" cy="2470601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FDEEC4E-20BC-86C8-FE47-29B9009A774B}"/>
              </a:ext>
            </a:extLst>
          </p:cNvPr>
          <p:cNvSpPr/>
          <p:nvPr/>
        </p:nvSpPr>
        <p:spPr>
          <a:xfrm>
            <a:off x="3788641" y="5747667"/>
            <a:ext cx="767874" cy="216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꺾인 연결선 8">
            <a:extLst>
              <a:ext uri="{FF2B5EF4-FFF2-40B4-BE49-F238E27FC236}">
                <a16:creationId xmlns:a16="http://schemas.microsoft.com/office/drawing/2014/main" id="{85C3B2D5-5F7C-1B1D-0240-77A92C168416}"/>
              </a:ext>
            </a:extLst>
          </p:cNvPr>
          <p:cNvCxnSpPr>
            <a:cxnSpLocks/>
            <a:stCxn id="9" idx="3"/>
            <a:endCxn id="12" idx="2"/>
          </p:cNvCxnSpPr>
          <p:nvPr/>
        </p:nvCxnSpPr>
        <p:spPr>
          <a:xfrm flipV="1">
            <a:off x="4556515" y="4667278"/>
            <a:ext cx="622541" cy="118842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DFD8CDB9-690E-C425-B7D8-714071DA2167}"/>
              </a:ext>
            </a:extLst>
          </p:cNvPr>
          <p:cNvSpPr/>
          <p:nvPr/>
        </p:nvSpPr>
        <p:spPr>
          <a:xfrm>
            <a:off x="1121641" y="5747667"/>
            <a:ext cx="767874" cy="216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A5024FF0-EE32-7DDE-C730-CC5809FCDC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48075" y="5617274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5A94DA71-9560-4BB3-E515-71353BEB30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09942" y="5628504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9915F9C-A90D-626C-9D2C-935B57C4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405" y="2324685"/>
            <a:ext cx="2759313" cy="234259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6F4B7C9D-4E8D-E270-4279-8F020727C5C0}"/>
              </a:ext>
            </a:extLst>
          </p:cNvPr>
          <p:cNvSpPr/>
          <p:nvPr/>
        </p:nvSpPr>
        <p:spPr>
          <a:xfrm>
            <a:off x="3789571" y="2324686"/>
            <a:ext cx="2778970" cy="2342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046735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5" y="1403524"/>
            <a:ext cx="6476315" cy="533309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8" y="7293750"/>
            <a:ext cx="5149850" cy="218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나의 강의실은 사용자의 강의 학습 현황 확인 및 수료증 출력을 할 수 있습니다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진행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예정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완료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탭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각각 대기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진행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예정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완료된 학습 현황을 확인할 수 있습니다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분류 탭 이며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온라인교육과정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과 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집합교육과정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으로 분류된 목록으로 이동합니다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명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과정 상세화면으로 이동합니다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수료증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수료증 팝업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화면이 호출됩니다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‘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온라인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원격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수업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화면으로 이동합니다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8" name="직선 화살표 연결선 27"/>
          <p:cNvCxnSpPr>
            <a:cxnSpLocks/>
            <a:stCxn id="38" idx="1"/>
          </p:cNvCxnSpPr>
          <p:nvPr/>
        </p:nvCxnSpPr>
        <p:spPr>
          <a:xfrm flipH="1">
            <a:off x="4701518" y="3791163"/>
            <a:ext cx="1176515" cy="9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565469" y="2453381"/>
            <a:ext cx="1743232" cy="303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01969" y="2323972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313217" y="2877296"/>
            <a:ext cx="6318373" cy="303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3222846" y="3464447"/>
            <a:ext cx="1478672" cy="1801403"/>
            <a:chOff x="-2003389" y="4411513"/>
            <a:chExt cx="1841472" cy="2463933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3" cstate="print"/>
            <a:srcRect l="14063" t="17202" r="13010"/>
            <a:stretch/>
          </p:blipFill>
          <p:spPr>
            <a:xfrm>
              <a:off x="-2003389" y="4411513"/>
              <a:ext cx="1841472" cy="2463932"/>
            </a:xfrm>
            <a:prstGeom prst="rect">
              <a:avLst/>
            </a:prstGeom>
          </p:spPr>
        </p:pic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-2003389" y="4411513"/>
              <a:ext cx="1841472" cy="24639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26" name="직선 화살표 연결선 25"/>
          <p:cNvCxnSpPr>
            <a:cxnSpLocks/>
            <a:stCxn id="43" idx="1"/>
          </p:cNvCxnSpPr>
          <p:nvPr/>
        </p:nvCxnSpPr>
        <p:spPr>
          <a:xfrm flipH="1" flipV="1">
            <a:off x="5432896" y="6056165"/>
            <a:ext cx="433707" cy="9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2703454" y="5382199"/>
            <a:ext cx="2736987" cy="1837365"/>
            <a:chOff x="3898757" y="5226556"/>
            <a:chExt cx="2736987" cy="1837365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C542B20-96B9-3F96-2E3F-052C0C53B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199" y="5243485"/>
              <a:ext cx="2705545" cy="1820436"/>
            </a:xfrm>
            <a:prstGeom prst="rect">
              <a:avLst/>
            </a:prstGeom>
          </p:spPr>
        </p:pic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3898757" y="5226556"/>
              <a:ext cx="2731957" cy="18014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2" name="타원 1">
            <a:extLst>
              <a:ext uri="{FF2B5EF4-FFF2-40B4-BE49-F238E27FC236}">
                <a16:creationId xmlns:a16="http://schemas.microsoft.com/office/drawing/2014/main" id="{E407D7BD-376F-5B28-8048-9491895FB7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783" y="2752967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78033" y="3698696"/>
            <a:ext cx="738318" cy="184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58510" y="353432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66603" y="5973334"/>
            <a:ext cx="738318" cy="184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58510" y="580366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1862079" y="3787866"/>
            <a:ext cx="992300" cy="184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90629" y="365015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5148552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5" y="1403524"/>
            <a:ext cx="6476315" cy="533309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5812057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8" y="6941541"/>
            <a:ext cx="5149850" cy="253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이전 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후기작성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작성 </a:t>
            </a:r>
            <a:r>
              <a:rPr kumimoji="0" lang="ko-KR" altLang="en-US" sz="105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모달창이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나타납니다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작성하기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내용을 저장합니다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닫기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05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모달창을</a:t>
            </a:r>
            <a:r>
              <a:rPr kumimoji="0" lang="ko-KR" altLang="en-US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닫습니다</a:t>
            </a:r>
            <a:r>
              <a:rPr kumimoji="0" lang="en-US" altLang="ko-KR" sz="105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후기 작성 후에는 입력한 점수가 표시되며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클릭 시 작성한 후기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모달창이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나타납니다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수정한 내용을 저장합니다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입력한 후기 내용을 삭제합니다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닫기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모달창을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닫습니다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53537"/>
            <a:ext cx="171450" cy="84202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41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6900720"/>
            <a:ext cx="1116013" cy="259230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864188"/>
            <a:ext cx="6483350" cy="2665575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34" y="2830614"/>
            <a:ext cx="3833008" cy="1712774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34" y="4671344"/>
            <a:ext cx="3833008" cy="1698349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1092135" y="2830614"/>
            <a:ext cx="3833008" cy="1712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1092134" y="4664131"/>
            <a:ext cx="3833008" cy="1712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66772" y="3911004"/>
            <a:ext cx="732960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5869947" y="5050720"/>
            <a:ext cx="732960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51" name="직선 화살표 연결선 50"/>
          <p:cNvCxnSpPr>
            <a:cxnSpLocks/>
            <a:stCxn id="49" idx="1"/>
            <a:endCxn id="6" idx="3"/>
          </p:cNvCxnSpPr>
          <p:nvPr/>
        </p:nvCxnSpPr>
        <p:spPr>
          <a:xfrm flipH="1" flipV="1">
            <a:off x="4925142" y="3687001"/>
            <a:ext cx="941630" cy="314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cxnSpLocks/>
            <a:stCxn id="50" idx="1"/>
            <a:endCxn id="47" idx="3"/>
          </p:cNvCxnSpPr>
          <p:nvPr/>
        </p:nvCxnSpPr>
        <p:spPr>
          <a:xfrm flipH="1">
            <a:off x="4925142" y="5140753"/>
            <a:ext cx="944805" cy="379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타원 52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51441" y="3724324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710327" y="4314582"/>
            <a:ext cx="612222" cy="157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66275" y="4151373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03052" y="4883319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614846" y="6140618"/>
            <a:ext cx="803541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E1F8096D-E1FF-4AED-A14F-A88276AE6CA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0183" y="5965062"/>
            <a:ext cx="232184" cy="248655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7247772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250B9BA-D8F9-0C4C-E061-E2FC2622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0" y="1402845"/>
            <a:ext cx="6459162" cy="4485669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13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학습창홈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탭화면입니다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콘텐츠 학습하기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 콘텐츠 영상이 재생됩니다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42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638E0B2-21CC-5851-42DA-44B3413EFF3E}"/>
              </a:ext>
            </a:extLst>
          </p:cNvPr>
          <p:cNvGrpSpPr/>
          <p:nvPr/>
        </p:nvGrpSpPr>
        <p:grpSpPr>
          <a:xfrm>
            <a:off x="945690" y="5063420"/>
            <a:ext cx="2662501" cy="1920707"/>
            <a:chOff x="914811" y="4891627"/>
            <a:chExt cx="2662501" cy="1920707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0E4E64C-9F80-2EE2-CC54-BB3737621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332" y="4891627"/>
              <a:ext cx="2660980" cy="1920707"/>
            </a:xfrm>
            <a:prstGeom prst="rect">
              <a:avLst/>
            </a:prstGeom>
          </p:spPr>
        </p:pic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C05B2687-F1C5-4CC6-8F0B-3F8F5DAD008C}"/>
                </a:ext>
              </a:extLst>
            </p:cNvPr>
            <p:cNvSpPr/>
            <p:nvPr/>
          </p:nvSpPr>
          <p:spPr>
            <a:xfrm>
              <a:off x="914811" y="4891627"/>
              <a:ext cx="2660980" cy="19207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55" name="꺾인 연결선 54"/>
          <p:cNvCxnSpPr>
            <a:cxnSpLocks/>
            <a:stCxn id="57" idx="1"/>
            <a:endCxn id="54" idx="3"/>
          </p:cNvCxnSpPr>
          <p:nvPr/>
        </p:nvCxnSpPr>
        <p:spPr>
          <a:xfrm rot="10800000" flipV="1">
            <a:off x="3606671" y="5441557"/>
            <a:ext cx="2128749" cy="58221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735419" y="5351524"/>
            <a:ext cx="634421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333469" y="2038328"/>
            <a:ext cx="1007974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848209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E264DDE-D639-8CB8-A5EE-AC9493AE8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01"/>
          <a:stretch/>
        </p:blipFill>
        <p:spPr>
          <a:xfrm>
            <a:off x="186886" y="1440356"/>
            <a:ext cx="6484871" cy="2593901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13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시험 탭 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sz="1100" b="1" dirty="0"/>
              <a:t>(</a:t>
            </a:r>
            <a:r>
              <a:rPr lang="ko-KR" altLang="en-US" sz="1100" b="1" dirty="0"/>
              <a:t>다음페이지에서 계속</a:t>
            </a:r>
            <a:r>
              <a:rPr lang="en-US" altLang="ko-KR" sz="1100" b="1" dirty="0"/>
              <a:t>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시험시작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 </a:t>
            </a:r>
            <a:r>
              <a:rPr kumimoji="0" lang="ko-KR" altLang="en-US" sz="1100" spc="5" dirty="0" err="1">
                <a:latin typeface="맑은 고딕" pitchFamily="50" charset="-127"/>
                <a:ea typeface="맑은 고딕" pitchFamily="50" charset="-127"/>
                <a:sym typeface="Wingdings"/>
              </a:rPr>
              <a:t>시험응시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 화면으로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- 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이전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이전문항을 조회합니다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  <a:b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</a:b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- 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다음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다음 문항을 조회합니다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43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5" name="꺾인 연결선 54"/>
          <p:cNvCxnSpPr>
            <a:cxnSpLocks/>
            <a:endCxn id="9" idx="3"/>
          </p:cNvCxnSpPr>
          <p:nvPr/>
        </p:nvCxnSpPr>
        <p:spPr>
          <a:xfrm rot="5400000">
            <a:off x="4854939" y="4555644"/>
            <a:ext cx="1623821" cy="29501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605180" y="3694926"/>
            <a:ext cx="418343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1341832" y="2074341"/>
            <a:ext cx="1044377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58D1D59-6C4E-FC6D-C609-60E68FD3D01B}"/>
              </a:ext>
            </a:extLst>
          </p:cNvPr>
          <p:cNvGrpSpPr/>
          <p:nvPr/>
        </p:nvGrpSpPr>
        <p:grpSpPr>
          <a:xfrm>
            <a:off x="383407" y="4218111"/>
            <a:ext cx="5135934" cy="2593901"/>
            <a:chOff x="383407" y="4218112"/>
            <a:chExt cx="4548902" cy="2232404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9CD41F06-86B9-7566-FB3C-896624999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319" y="4226444"/>
              <a:ext cx="4546990" cy="2224072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2B2E3F54-A8EE-9C20-8EBC-3B7B15329F0E}"/>
                </a:ext>
              </a:extLst>
            </p:cNvPr>
            <p:cNvSpPr/>
            <p:nvPr/>
          </p:nvSpPr>
          <p:spPr>
            <a:xfrm>
              <a:off x="383407" y="4218112"/>
              <a:ext cx="4548902" cy="22324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81C95C-90B7-11AE-6FAF-FAB877981E8E}"/>
              </a:ext>
            </a:extLst>
          </p:cNvPr>
          <p:cNvSpPr/>
          <p:nvPr/>
        </p:nvSpPr>
        <p:spPr>
          <a:xfrm>
            <a:off x="3405031" y="6141994"/>
            <a:ext cx="673790" cy="145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8B08AE5-B739-F2FC-02C9-DA9E20C36A9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06070" y="6017050"/>
            <a:ext cx="194275" cy="206479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1898735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26D8799-E065-0AC0-CB02-BE72CC34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7" y="1354081"/>
            <a:ext cx="6484871" cy="2851539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13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시험 탭 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 err="1">
                <a:latin typeface="맑은 고딕" pitchFamily="50" charset="-127"/>
                <a:ea typeface="맑은 고딕" pitchFamily="50" charset="-127"/>
                <a:sym typeface="Wingdings"/>
              </a:rPr>
              <a:t>재응시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 응시가 가능한 경우에 </a:t>
            </a:r>
            <a:r>
              <a:rPr kumimoji="0" lang="ko-KR" altLang="en-US" sz="1100" spc="5" dirty="0" err="1">
                <a:latin typeface="맑은 고딕" pitchFamily="50" charset="-127"/>
                <a:ea typeface="맑은 고딕" pitchFamily="50" charset="-127"/>
                <a:sym typeface="Wingdings"/>
              </a:rPr>
              <a:t>시험응시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 화면으로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결과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응시정보가 조회됩니다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결과조회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시험지 화면으로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목록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시험 목록 화면으로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- 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이전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이전문항을 조회합니다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  <a:b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</a:b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- 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다음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다음 문항을 조회합니다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44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1341832" y="1972814"/>
            <a:ext cx="1044377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407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64F0607-CC5C-8B1B-F107-AFB3A63172D4}"/>
              </a:ext>
            </a:extLst>
          </p:cNvPr>
          <p:cNvSpPr/>
          <p:nvPr/>
        </p:nvSpPr>
        <p:spPr>
          <a:xfrm>
            <a:off x="6184599" y="3599911"/>
            <a:ext cx="284331" cy="173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4E16651-5199-30DB-D057-5DF95BF88C59}"/>
              </a:ext>
            </a:extLst>
          </p:cNvPr>
          <p:cNvSpPr/>
          <p:nvPr/>
        </p:nvSpPr>
        <p:spPr>
          <a:xfrm>
            <a:off x="5663394" y="3599911"/>
            <a:ext cx="353730" cy="173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437C06-740D-FB34-A5CF-CE6BE9FD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1"/>
          <a:stretch/>
        </p:blipFill>
        <p:spPr>
          <a:xfrm>
            <a:off x="317164" y="4954375"/>
            <a:ext cx="3444812" cy="2084186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8C8A6EF0-104C-F44B-A2DA-0C8855D6926E}"/>
              </a:ext>
            </a:extLst>
          </p:cNvPr>
          <p:cNvGrpSpPr/>
          <p:nvPr/>
        </p:nvGrpSpPr>
        <p:grpSpPr>
          <a:xfrm>
            <a:off x="261443" y="3817488"/>
            <a:ext cx="5094513" cy="1209919"/>
            <a:chOff x="351832" y="3944716"/>
            <a:chExt cx="5094513" cy="1209919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65B593C-99D4-F077-F813-C9EB1A037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480"/>
            <a:stretch/>
          </p:blipFill>
          <p:spPr>
            <a:xfrm>
              <a:off x="351832" y="3995239"/>
              <a:ext cx="5094513" cy="1159396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2B2E3F54-A8EE-9C20-8EBC-3B7B15329F0E}"/>
                </a:ext>
              </a:extLst>
            </p:cNvPr>
            <p:cNvSpPr/>
            <p:nvPr/>
          </p:nvSpPr>
          <p:spPr>
            <a:xfrm>
              <a:off x="407553" y="3944716"/>
              <a:ext cx="4996297" cy="10989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F0CDD44-13D4-EA97-0462-705A655D47A4}"/>
              </a:ext>
            </a:extLst>
          </p:cNvPr>
          <p:cNvSpPr/>
          <p:nvPr/>
        </p:nvSpPr>
        <p:spPr>
          <a:xfrm>
            <a:off x="317164" y="4990891"/>
            <a:ext cx="3464520" cy="20841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55" name="꺾인 연결선 54"/>
          <p:cNvCxnSpPr>
            <a:cxnSpLocks/>
            <a:stCxn id="6" idx="2"/>
            <a:endCxn id="9" idx="3"/>
          </p:cNvCxnSpPr>
          <p:nvPr/>
        </p:nvCxnSpPr>
        <p:spPr>
          <a:xfrm rot="5400000">
            <a:off x="5523373" y="3563552"/>
            <a:ext cx="593481" cy="101330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81C95C-90B7-11AE-6FAF-FAB877981E8E}"/>
              </a:ext>
            </a:extLst>
          </p:cNvPr>
          <p:cNvSpPr/>
          <p:nvPr/>
        </p:nvSpPr>
        <p:spPr>
          <a:xfrm>
            <a:off x="2395659" y="4667277"/>
            <a:ext cx="458720" cy="162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8B08AE5-B739-F2FC-02C9-DA9E20C36A9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70661" y="4568837"/>
            <a:ext cx="194275" cy="206479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C45F011-9A0C-3E7C-E5F4-FA1F24266547}"/>
              </a:ext>
            </a:extLst>
          </p:cNvPr>
          <p:cNvSpPr/>
          <p:nvPr/>
        </p:nvSpPr>
        <p:spPr>
          <a:xfrm>
            <a:off x="2326382" y="6900083"/>
            <a:ext cx="491984" cy="10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2566DEED-BED2-B4B5-7113-3F60A84C0C7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01384" y="6794562"/>
            <a:ext cx="194275" cy="206479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5BD7A347-8CD8-460F-1FC5-799E48F2100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55354" y="3508898"/>
            <a:ext cx="194275" cy="206479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0E046E7-7B12-3EBC-21F2-5D4ACA048E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95549" y="3508898"/>
            <a:ext cx="194275" cy="206479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2BE04681-9882-BBC4-4371-A4B2CFF105CD}"/>
              </a:ext>
            </a:extLst>
          </p:cNvPr>
          <p:cNvCxnSpPr>
            <a:cxnSpLocks/>
          </p:cNvCxnSpPr>
          <p:nvPr/>
        </p:nvCxnSpPr>
        <p:spPr>
          <a:xfrm>
            <a:off x="2638301" y="4829465"/>
            <a:ext cx="0" cy="1979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2DE45B6-5F51-7B49-5B61-BF7C66B110E1}"/>
              </a:ext>
            </a:extLst>
          </p:cNvPr>
          <p:cNvSpPr/>
          <p:nvPr/>
        </p:nvSpPr>
        <p:spPr>
          <a:xfrm>
            <a:off x="2861871" y="4667277"/>
            <a:ext cx="352638" cy="162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4A19DA8B-B173-C743-7602-DB5A09C02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68143" y="4568837"/>
            <a:ext cx="194275" cy="206479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15176084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676024E-900E-2808-7838-57DCC30C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7" y="1399779"/>
            <a:ext cx="6484871" cy="2368606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217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설문 탭 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 err="1">
                <a:latin typeface="맑은 고딕" pitchFamily="50" charset="-127"/>
                <a:ea typeface="맑은 고딕" pitchFamily="50" charset="-127"/>
                <a:sym typeface="Wingdings"/>
              </a:rPr>
              <a:t>설문응시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 설문화면으로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설문시작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설문이 시작됩니다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선택할 응답 버튼을 클릭하여 문항에 답변합니다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- 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이전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이전문항으로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  <a:b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</a:b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- 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다음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다음문항으로 이동합니다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[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제출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]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버튼 클릭 시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, </a:t>
            </a:r>
            <a:r>
              <a: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설문이 제출됩니다</a:t>
            </a:r>
            <a:r>
              <a:rPr kumimoji="0" lang="en-US" altLang="ko-KR" sz="1100" spc="5" dirty="0">
                <a:latin typeface="맑은 고딕" pitchFamily="50" charset="-127"/>
                <a:ea typeface="맑은 고딕" pitchFamily="50" charset="-127"/>
                <a:sym typeface="Wingdings"/>
              </a:rPr>
              <a:t>.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endParaRPr kumimoji="0" lang="en-US" altLang="ko-KR" sz="11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5" name="꺾인 연결선 54"/>
          <p:cNvCxnSpPr>
            <a:cxnSpLocks/>
            <a:stCxn id="57" idx="2"/>
            <a:endCxn id="9" idx="3"/>
          </p:cNvCxnSpPr>
          <p:nvPr/>
        </p:nvCxnSpPr>
        <p:spPr>
          <a:xfrm rot="5400000">
            <a:off x="5404259" y="3095952"/>
            <a:ext cx="723961" cy="78886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951497" y="2948337"/>
            <a:ext cx="418343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2386210" y="2048012"/>
            <a:ext cx="1044377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CBD0A803-7874-D354-1FC4-7E6F6D3ECC5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41522" y="2835085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C5A3D6A-DF18-9176-5964-215DDA6B7FE4}"/>
              </a:ext>
            </a:extLst>
          </p:cNvPr>
          <p:cNvGrpSpPr/>
          <p:nvPr/>
        </p:nvGrpSpPr>
        <p:grpSpPr>
          <a:xfrm>
            <a:off x="1489366" y="3226757"/>
            <a:ext cx="3882442" cy="3781365"/>
            <a:chOff x="1420821" y="3118718"/>
            <a:chExt cx="4314598" cy="395390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97814A6-6B74-ADD9-8D2B-DF714CCD15B3}"/>
                </a:ext>
              </a:extLst>
            </p:cNvPr>
            <p:cNvGrpSpPr/>
            <p:nvPr/>
          </p:nvGrpSpPr>
          <p:grpSpPr>
            <a:xfrm>
              <a:off x="1456834" y="3118718"/>
              <a:ext cx="4278585" cy="1327833"/>
              <a:chOff x="383407" y="4218111"/>
              <a:chExt cx="5135934" cy="1656877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342F9C9A-E3D1-36CE-BD52-E7A400D72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19" t="33237" r="1447" b="3001"/>
              <a:stretch/>
            </p:blipFill>
            <p:spPr>
              <a:xfrm>
                <a:off x="464748" y="4221700"/>
                <a:ext cx="4973251" cy="1653288"/>
              </a:xfrm>
              <a:prstGeom prst="rect">
                <a:avLst/>
              </a:prstGeom>
            </p:spPr>
          </p:pic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2B2E3F54-A8EE-9C20-8EBC-3B7B15329F0E}"/>
                  </a:ext>
                </a:extLst>
              </p:cNvPr>
              <p:cNvSpPr/>
              <p:nvPr/>
            </p:nvSpPr>
            <p:spPr>
              <a:xfrm>
                <a:off x="383407" y="4218111"/>
                <a:ext cx="5135934" cy="16325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4C347320-F57C-9888-6F43-8833A3DA8003}"/>
                  </a:ext>
                </a:extLst>
              </p:cNvPr>
              <p:cNvSpPr/>
              <p:nvPr/>
            </p:nvSpPr>
            <p:spPr>
              <a:xfrm>
                <a:off x="2717791" y="5659690"/>
                <a:ext cx="432157" cy="13364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3C0B499-A8D0-2FE9-9837-4876B8403E66}"/>
                </a:ext>
              </a:extLst>
            </p:cNvPr>
            <p:cNvGrpSpPr/>
            <p:nvPr/>
          </p:nvGrpSpPr>
          <p:grpSpPr>
            <a:xfrm>
              <a:off x="1454809" y="4418061"/>
              <a:ext cx="4280610" cy="1335952"/>
              <a:chOff x="331444" y="5278486"/>
              <a:chExt cx="4280610" cy="1335952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FAF461C0-26A0-5062-6412-C72AC3100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469" y="5278486"/>
                <a:ext cx="4276898" cy="1309593"/>
              </a:xfrm>
              <a:prstGeom prst="rect">
                <a:avLst/>
              </a:prstGeom>
            </p:spPr>
          </p:pic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C167C101-0634-4E09-6B01-25108E63B558}"/>
                  </a:ext>
                </a:extLst>
              </p:cNvPr>
              <p:cNvGrpSpPr/>
              <p:nvPr/>
            </p:nvGrpSpPr>
            <p:grpSpPr>
              <a:xfrm>
                <a:off x="331444" y="5289482"/>
                <a:ext cx="4280610" cy="1324956"/>
                <a:chOff x="383407" y="4218111"/>
                <a:chExt cx="5135934" cy="2593901"/>
              </a:xfrm>
            </p:grpSpPr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D868E857-1E65-8EA4-B716-52E49FE5FF39}"/>
                    </a:ext>
                  </a:extLst>
                </p:cNvPr>
                <p:cNvSpPr/>
                <p:nvPr/>
              </p:nvSpPr>
              <p:spPr>
                <a:xfrm>
                  <a:off x="383407" y="4218111"/>
                  <a:ext cx="5135934" cy="259390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dirty="0"/>
                </a:p>
              </p:txBody>
            </p:sp>
            <p:sp>
              <p:nvSpPr>
                <p:cNvPr id="23" name="직사각형 22">
                  <a:extLst>
                    <a:ext uri="{FF2B5EF4-FFF2-40B4-BE49-F238E27FC236}">
                      <a16:creationId xmlns:a16="http://schemas.microsoft.com/office/drawing/2014/main" id="{5D1476F7-F15A-24B0-9BFF-09CDBBBAF333}"/>
                    </a:ext>
                  </a:extLst>
                </p:cNvPr>
                <p:cNvSpPr/>
                <p:nvPr/>
              </p:nvSpPr>
              <p:spPr>
                <a:xfrm>
                  <a:off x="2632698" y="6491098"/>
                  <a:ext cx="648133" cy="18862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dirty="0"/>
                </a:p>
              </p:txBody>
            </p:sp>
          </p:grp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6635D139-74F3-317B-E7EB-507EB8EE6624}"/>
                </a:ext>
              </a:extLst>
            </p:cNvPr>
            <p:cNvGrpSpPr/>
            <p:nvPr/>
          </p:nvGrpSpPr>
          <p:grpSpPr>
            <a:xfrm>
              <a:off x="1452784" y="5747667"/>
              <a:ext cx="4280610" cy="1324956"/>
              <a:chOff x="333469" y="5755192"/>
              <a:chExt cx="4280610" cy="1324956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079B3D85-6E65-0DD2-57F8-86B790A8A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3064"/>
              <a:stretch/>
            </p:blipFill>
            <p:spPr>
              <a:xfrm>
                <a:off x="337801" y="5781550"/>
                <a:ext cx="4272565" cy="1298597"/>
              </a:xfrm>
              <a:prstGeom prst="rect">
                <a:avLst/>
              </a:prstGeom>
            </p:spPr>
          </p:pic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3F490DEF-A08D-5211-F406-9BDBFC91A06B}"/>
                  </a:ext>
                </a:extLst>
              </p:cNvPr>
              <p:cNvSpPr/>
              <p:nvPr/>
            </p:nvSpPr>
            <p:spPr>
              <a:xfrm>
                <a:off x="333469" y="5755192"/>
                <a:ext cx="4280610" cy="132495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6C18E57E-95D1-721A-13D9-2CB92CA50790}"/>
                  </a:ext>
                </a:extLst>
              </p:cNvPr>
              <p:cNvSpPr/>
              <p:nvPr/>
            </p:nvSpPr>
            <p:spPr>
              <a:xfrm>
                <a:off x="2462286" y="6918262"/>
                <a:ext cx="295435" cy="973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76AAAF01-6364-EA96-5174-12E0146EC4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91561" y="4137159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90D533E7-04EC-3820-BADC-4C6F7F6C9E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19534" y="5440925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4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E93DF2-EF82-147B-0F10-EE6B52A4A72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15863" y="6755918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5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90D90486-3AF9-E57E-019D-865411E6C9F9}"/>
                </a:ext>
              </a:extLst>
            </p:cNvPr>
            <p:cNvSpPr/>
            <p:nvPr/>
          </p:nvSpPr>
          <p:spPr>
            <a:xfrm>
              <a:off x="1599170" y="5027407"/>
              <a:ext cx="181781" cy="963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1D8962BB-42DE-231C-3183-09E4E85AAE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20821" y="4883533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3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037369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D54C7D1-3D6C-07EA-3CCF-39AB9470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4" y="1414670"/>
            <a:ext cx="6484871" cy="2928490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13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자료실 탭 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상세화면으로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자료실 목록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46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5" name="꺾인 연결선 54"/>
          <p:cNvCxnSpPr>
            <a:cxnSpLocks/>
          </p:cNvCxnSpPr>
          <p:nvPr/>
        </p:nvCxnSpPr>
        <p:spPr>
          <a:xfrm rot="5400000">
            <a:off x="991186" y="3946332"/>
            <a:ext cx="574841" cy="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999298" y="3514861"/>
            <a:ext cx="558613" cy="1440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3466600" y="2074341"/>
            <a:ext cx="1044377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9FD2DE3-5942-12DB-084F-9F2DFCFBB0F2}"/>
              </a:ext>
            </a:extLst>
          </p:cNvPr>
          <p:cNvGrpSpPr/>
          <p:nvPr/>
        </p:nvGrpSpPr>
        <p:grpSpPr>
          <a:xfrm>
            <a:off x="383406" y="4218112"/>
            <a:ext cx="5532075" cy="2819669"/>
            <a:chOff x="383406" y="4218112"/>
            <a:chExt cx="5532075" cy="281966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2C0AB13-EFE1-ADE6-3851-8850008B4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16"/>
            <a:stretch/>
          </p:blipFill>
          <p:spPr>
            <a:xfrm>
              <a:off x="513534" y="4315799"/>
              <a:ext cx="5301320" cy="2692323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2B2E3F54-A8EE-9C20-8EBC-3B7B15329F0E}"/>
                </a:ext>
              </a:extLst>
            </p:cNvPr>
            <p:cNvSpPr/>
            <p:nvPr/>
          </p:nvSpPr>
          <p:spPr>
            <a:xfrm>
              <a:off x="383406" y="4218112"/>
              <a:ext cx="5532075" cy="28196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F28C36F-4366-E8C4-51F9-68A894C0E372}"/>
              </a:ext>
            </a:extLst>
          </p:cNvPr>
          <p:cNvSpPr/>
          <p:nvPr/>
        </p:nvSpPr>
        <p:spPr>
          <a:xfrm>
            <a:off x="2965798" y="6792044"/>
            <a:ext cx="392763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548C9E90-B55A-9C0C-F854-0290CB87F0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3886" y="335806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A96E1DD-435B-523D-D501-122529F77A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54379" y="668418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42559714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91ECE3B6-D53A-A4A1-336A-732BF8CA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6" y="4170592"/>
            <a:ext cx="5001285" cy="28015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E9D3AAB-CDA2-3A1C-C118-364D70A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91" y="1449781"/>
            <a:ext cx="6484871" cy="2713314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13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자료실 탭 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상세화면으로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자료실 목록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47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5" name="꺾인 연결선 54"/>
          <p:cNvCxnSpPr>
            <a:cxnSpLocks/>
            <a:stCxn id="57" idx="2"/>
          </p:cNvCxnSpPr>
          <p:nvPr/>
        </p:nvCxnSpPr>
        <p:spPr>
          <a:xfrm rot="5400000">
            <a:off x="905681" y="3779738"/>
            <a:ext cx="843340" cy="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297456" y="3215712"/>
            <a:ext cx="2059789" cy="142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4474964" y="2074341"/>
            <a:ext cx="1044377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B2E3F54-A8EE-9C20-8EBC-3B7B15329F0E}"/>
              </a:ext>
            </a:extLst>
          </p:cNvPr>
          <p:cNvSpPr/>
          <p:nvPr/>
        </p:nvSpPr>
        <p:spPr>
          <a:xfrm>
            <a:off x="383406" y="4218112"/>
            <a:ext cx="5532075" cy="2819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F28C36F-4366-E8C4-51F9-68A894C0E372}"/>
              </a:ext>
            </a:extLst>
          </p:cNvPr>
          <p:cNvSpPr/>
          <p:nvPr/>
        </p:nvSpPr>
        <p:spPr>
          <a:xfrm>
            <a:off x="2965798" y="6792044"/>
            <a:ext cx="392763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548C9E90-B55A-9C0C-F854-0290CB87F0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81045" y="306674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A96E1DD-435B-523D-D501-122529F77A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54379" y="668418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931139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82ADE9-717F-E09E-02CF-A29E29EF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2" y="1454303"/>
            <a:ext cx="6467057" cy="3275976"/>
          </a:xfrm>
          <a:prstGeom prst="rect">
            <a:avLst/>
          </a:prstGeom>
        </p:spPr>
      </p:pic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41" y="7322410"/>
            <a:ext cx="5149850" cy="13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/>
              <a:t>나의강의실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학습창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자료실 탭 화면입니다</a:t>
            </a:r>
            <a:r>
              <a:rPr lang="en-US" altLang="ko-KR" sz="1100" b="1" dirty="0"/>
              <a:t>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상세화면으로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자료실 목록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질문하기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질문작성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게시글이 등록됩니다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 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자료실 목록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나의강의실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[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학습창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]				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나의강의실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[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학습창</a:t>
              </a:r>
              <a:r>
                <a:rPr lang="en-US" altLang="ko-KR" sz="1100" dirty="0">
                  <a:solidFill>
                    <a:srgbClr val="000000"/>
                  </a:solidFill>
                </a:rPr>
                <a:t>]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48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260578"/>
            <a:ext cx="1116013" cy="2232441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34219"/>
            <a:ext cx="6483350" cy="229554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906010" y="3511628"/>
            <a:ext cx="435434" cy="183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8E645F-9C79-6544-CE73-46C96615C6EC}"/>
              </a:ext>
            </a:extLst>
          </p:cNvPr>
          <p:cNvSpPr/>
          <p:nvPr/>
        </p:nvSpPr>
        <p:spPr>
          <a:xfrm>
            <a:off x="5519341" y="2074341"/>
            <a:ext cx="1008364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3617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548C9E90-B55A-9C0C-F854-0290CB87F0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3436" y="3362656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817E756-0B18-5FD4-B9FF-972D2515B764}"/>
              </a:ext>
            </a:extLst>
          </p:cNvPr>
          <p:cNvGrpSpPr/>
          <p:nvPr/>
        </p:nvGrpSpPr>
        <p:grpSpPr>
          <a:xfrm>
            <a:off x="297456" y="4271646"/>
            <a:ext cx="3205157" cy="2304260"/>
            <a:chOff x="333469" y="4124848"/>
            <a:chExt cx="3205157" cy="2304260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E793EA78-8907-0354-006F-BD8AFC56DA21}"/>
                </a:ext>
              </a:extLst>
            </p:cNvPr>
            <p:cNvGrpSpPr/>
            <p:nvPr/>
          </p:nvGrpSpPr>
          <p:grpSpPr>
            <a:xfrm>
              <a:off x="333469" y="4124848"/>
              <a:ext cx="3205157" cy="2304260"/>
              <a:chOff x="592524" y="4913577"/>
              <a:chExt cx="4134532" cy="2717345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1F885F73-8446-D603-F08B-EB664A4C6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546" y="4913577"/>
                <a:ext cx="4114510" cy="2717344"/>
              </a:xfrm>
              <a:prstGeom prst="rect">
                <a:avLst/>
              </a:prstGeom>
            </p:spPr>
          </p:pic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2B2E3F54-A8EE-9C20-8EBC-3B7B15329F0E}"/>
                  </a:ext>
                </a:extLst>
              </p:cNvPr>
              <p:cNvSpPr/>
              <p:nvPr/>
            </p:nvSpPr>
            <p:spPr>
              <a:xfrm>
                <a:off x="592524" y="4913578"/>
                <a:ext cx="4134532" cy="27173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5F28C36F-4366-E8C4-51F9-68A894C0E372}"/>
                </a:ext>
              </a:extLst>
            </p:cNvPr>
            <p:cNvSpPr/>
            <p:nvPr/>
          </p:nvSpPr>
          <p:spPr>
            <a:xfrm>
              <a:off x="1777369" y="6251848"/>
              <a:ext cx="320737" cy="1104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DA96E1DD-435B-523D-D501-122529F77A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65950" y="6107718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F3257153-BA58-1D37-F8A4-385D69385E30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1123727" y="3694926"/>
            <a:ext cx="0" cy="576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3E2141E-E355-4813-8534-7E1E65AF3A67}"/>
              </a:ext>
            </a:extLst>
          </p:cNvPr>
          <p:cNvSpPr/>
          <p:nvPr/>
        </p:nvSpPr>
        <p:spPr>
          <a:xfrm>
            <a:off x="3131211" y="3994488"/>
            <a:ext cx="578775" cy="183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2C4FD6BC-05F6-F30C-DF9C-03ACCFF5D8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8638" y="3845516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37" name="꺾인 연결선 42">
            <a:extLst>
              <a:ext uri="{FF2B5EF4-FFF2-40B4-BE49-F238E27FC236}">
                <a16:creationId xmlns:a16="http://schemas.microsoft.com/office/drawing/2014/main" id="{A91AA30F-461D-BAD4-F320-229B95D0FFD0}"/>
              </a:ext>
            </a:extLst>
          </p:cNvPr>
          <p:cNvCxnSpPr>
            <a:cxnSpLocks/>
            <a:stCxn id="33" idx="3"/>
            <a:endCxn id="39" idx="0"/>
          </p:cNvCxnSpPr>
          <p:nvPr/>
        </p:nvCxnSpPr>
        <p:spPr>
          <a:xfrm>
            <a:off x="3709986" y="4086137"/>
            <a:ext cx="1042154" cy="139087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그림 45">
            <a:extLst>
              <a:ext uri="{FF2B5EF4-FFF2-40B4-BE49-F238E27FC236}">
                <a16:creationId xmlns:a16="http://schemas.microsoft.com/office/drawing/2014/main" id="{E39B7CC2-4F59-6437-381D-40877E79F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52" y="5465957"/>
            <a:ext cx="3796016" cy="1659265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D781BC7F-3910-253F-151F-D8931C8BE0A3}"/>
              </a:ext>
            </a:extLst>
          </p:cNvPr>
          <p:cNvSpPr/>
          <p:nvPr/>
        </p:nvSpPr>
        <p:spPr>
          <a:xfrm>
            <a:off x="2854132" y="5477014"/>
            <a:ext cx="3796016" cy="1644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938027F9-CC6F-DE89-5273-0BC0493BB9D7}"/>
              </a:ext>
            </a:extLst>
          </p:cNvPr>
          <p:cNvSpPr/>
          <p:nvPr/>
        </p:nvSpPr>
        <p:spPr>
          <a:xfrm>
            <a:off x="4514358" y="6966778"/>
            <a:ext cx="500802" cy="113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66743FDD-1897-0689-FB45-D802F7033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66925" y="682554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797776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C154B209-DA45-6825-4D8B-9C6B627C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1" y="1462120"/>
            <a:ext cx="6515729" cy="347201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483611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851" y="7660088"/>
            <a:ext cx="5149850" cy="156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사용자가 할 수 있는 설문조사의 목록을 조회하는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응시하기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설문하기 팝업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화면이 호출됩니다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설문시작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설문이 시작됩니다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설문 문항에 모두 답을 한 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제출하기 버튼을 눌러야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응시 완료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처리 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나의설문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>
                <a:defRPr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 err="1">
                  <a:solidFill>
                    <a:srgbClr val="000000"/>
                  </a:solidFill>
                </a:rPr>
                <a:t>나의설문</a:t>
              </a:r>
              <a:endParaRPr lang="ko-KR" altLang="en-US" sz="1100" dirty="0"/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616107"/>
            <a:ext cx="1116013" cy="1876912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84330"/>
            <a:ext cx="6483350" cy="1945433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946B70A-9F0E-43F9-EA06-CA76C15DA74A}"/>
              </a:ext>
            </a:extLst>
          </p:cNvPr>
          <p:cNvSpPr/>
          <p:nvPr/>
        </p:nvSpPr>
        <p:spPr>
          <a:xfrm>
            <a:off x="6077332" y="3757686"/>
            <a:ext cx="360130" cy="1318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1AB32ACD-0B0D-9C47-E867-2708FF81AFC1}"/>
              </a:ext>
            </a:extLst>
          </p:cNvPr>
          <p:cNvGrpSpPr/>
          <p:nvPr/>
        </p:nvGrpSpPr>
        <p:grpSpPr>
          <a:xfrm>
            <a:off x="729612" y="5009415"/>
            <a:ext cx="4859973" cy="1642875"/>
            <a:chOff x="808108" y="5077143"/>
            <a:chExt cx="4859973" cy="164287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15320E1-200C-8FC7-0ED9-8D9BCC46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08" y="5080058"/>
              <a:ext cx="4859973" cy="1639960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808108" y="5077143"/>
              <a:ext cx="4859973" cy="16428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8" name="꺾인 연결선 42">
            <a:extLst>
              <a:ext uri="{FF2B5EF4-FFF2-40B4-BE49-F238E27FC236}">
                <a16:creationId xmlns:a16="http://schemas.microsoft.com/office/drawing/2014/main" id="{CB5F4223-3FBC-FE04-CC1D-74A3601FCEF6}"/>
              </a:ext>
            </a:extLst>
          </p:cNvPr>
          <p:cNvCxnSpPr>
            <a:cxnSpLocks/>
            <a:stCxn id="13" idx="2"/>
            <a:endCxn id="23" idx="3"/>
          </p:cNvCxnSpPr>
          <p:nvPr/>
        </p:nvCxnSpPr>
        <p:spPr>
          <a:xfrm rot="5400000">
            <a:off x="4952856" y="4526312"/>
            <a:ext cx="1941270" cy="667812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DBB2D1E4-1138-8DD0-72D6-FABF40394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015" y="4332615"/>
            <a:ext cx="837680" cy="16936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21251B76-F6AE-AC37-8958-20AD7EF3F35C}"/>
              </a:ext>
            </a:extLst>
          </p:cNvPr>
          <p:cNvSpPr/>
          <p:nvPr/>
        </p:nvSpPr>
        <p:spPr>
          <a:xfrm>
            <a:off x="2957513" y="6422826"/>
            <a:ext cx="401048" cy="158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57702DFA-E27E-FF5D-39F2-00C0F25F8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31" y="4301694"/>
            <a:ext cx="797431" cy="231208"/>
          </a:xfrm>
          <a:prstGeom prst="rect">
            <a:avLst/>
          </a:prstGeom>
        </p:spPr>
      </p:pic>
      <p:sp>
        <p:nvSpPr>
          <p:cNvPr id="33" name="타원 32">
            <a:extLst>
              <a:ext uri="{FF2B5EF4-FFF2-40B4-BE49-F238E27FC236}">
                <a16:creationId xmlns:a16="http://schemas.microsoft.com/office/drawing/2014/main" id="{E1998941-4EC9-EF99-0F09-688B3D1953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8699" y="3601657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C5E5CE36-E295-2528-1B50-5234DF1D3E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18366" y="630281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29169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CBAB8-5083-4B55-F343-16894F0B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5D51244-51A2-86D1-915A-868E3C8C7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9" y="2296298"/>
            <a:ext cx="6157833" cy="3199278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FF0243A6-61BC-8AEE-82CE-629BF12E8BB0}"/>
              </a:ext>
            </a:extLst>
          </p:cNvPr>
          <p:cNvSpPr/>
          <p:nvPr/>
        </p:nvSpPr>
        <p:spPr>
          <a:xfrm>
            <a:off x="5920410" y="2411190"/>
            <a:ext cx="531189" cy="128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DFEB240-1705-F3B9-4E67-834B1A76965A}"/>
              </a:ext>
            </a:extLst>
          </p:cNvPr>
          <p:cNvSpPr/>
          <p:nvPr/>
        </p:nvSpPr>
        <p:spPr>
          <a:xfrm>
            <a:off x="325530" y="2610016"/>
            <a:ext cx="1427070" cy="1691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6CC0465-3A53-AD2A-1D37-E978AC273671}"/>
              </a:ext>
            </a:extLst>
          </p:cNvPr>
          <p:cNvSpPr/>
          <p:nvPr/>
        </p:nvSpPr>
        <p:spPr>
          <a:xfrm>
            <a:off x="345132" y="4976681"/>
            <a:ext cx="2010717" cy="461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CBBA878-2C1E-941F-EBD7-A38563CC2CAC}"/>
              </a:ext>
            </a:extLst>
          </p:cNvPr>
          <p:cNvSpPr/>
          <p:nvPr/>
        </p:nvSpPr>
        <p:spPr>
          <a:xfrm>
            <a:off x="2389114" y="4976680"/>
            <a:ext cx="2011435" cy="461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3434A0B5-16C4-B2AE-F09A-745177FDA4FF}"/>
              </a:ext>
            </a:extLst>
          </p:cNvPr>
          <p:cNvSpPr/>
          <p:nvPr/>
        </p:nvSpPr>
        <p:spPr>
          <a:xfrm>
            <a:off x="4423210" y="4976681"/>
            <a:ext cx="2028390" cy="461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D17F5C94-E2C1-9DEE-863F-53065B5C22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08094" y="2265814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5D876AFC-25E7-3C7D-2C2C-077D171439E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5352" y="2520621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6270A381-0558-47DE-8D57-A3D41407073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4955" y="4867979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35A005DA-9A70-7A47-0287-CCA71B21D5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89623" y="4860218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73F4B27C-6F0C-69E2-159A-776F5DF6D48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30912" y="4860218"/>
            <a:ext cx="220356" cy="217402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B1C44BCE-F755-F6A3-46D9-C2D683D31020}"/>
              </a:ext>
            </a:extLst>
          </p:cNvPr>
          <p:cNvSpPr/>
          <p:nvPr/>
        </p:nvSpPr>
        <p:spPr>
          <a:xfrm>
            <a:off x="188913" y="1016001"/>
            <a:ext cx="6483350" cy="559597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07BF3549-173B-1E12-60F4-82983C8E9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773134"/>
            <a:ext cx="5149850" cy="214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웹사이트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[VIEW MORE]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마이크로러닝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교육화면으로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교육과정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교육과정 학습창이 열립니다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자료실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자주하는질문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자주하는질문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공동활용콘텐츠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공동활용안내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AD9D7D8A-D9EC-4EF0-0E2D-4D316A0C00AF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FA668D88-2864-C4D8-D572-62954929AA06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C538D9C-FE7D-4667-62C7-E3F5D28FB9EE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en-US" sz="1100" dirty="0" err="1"/>
                <a:t>메인화면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FD7543A5-E7D6-DB1F-F698-1C8F43FD536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DB51ECC-19DE-FB03-B844-9EF844DB5DCE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BBA5C0FD-B8A6-7636-684C-EB17B223A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3E474A6C-C6D1-17BE-6F56-69BC983EEF75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BC394AA6-4C29-E9D1-EC05-8EEA2D467A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1D193977-8F6E-C633-3EC6-3F198F48CDEA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FEC2370E-BCCC-75D3-9298-B4A6431DCA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91C668C9-FD88-9C45-C308-49A8E6F8662C}"/>
              </a:ext>
            </a:extLst>
          </p:cNvPr>
          <p:cNvSpPr/>
          <p:nvPr/>
        </p:nvSpPr>
        <p:spPr>
          <a:xfrm>
            <a:off x="233517" y="6728442"/>
            <a:ext cx="1116013" cy="276457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FF2CE447-1A34-C345-A53D-5DF2B4F05CBB}"/>
              </a:ext>
            </a:extLst>
          </p:cNvPr>
          <p:cNvSpPr/>
          <p:nvPr/>
        </p:nvSpPr>
        <p:spPr>
          <a:xfrm>
            <a:off x="188913" y="6655363"/>
            <a:ext cx="6483350" cy="288392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3917319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271862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546864"/>
            <a:ext cx="5149850" cy="174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개인정보수정 화면에서 비밀번호 입력 시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개인정보를 변경할 수 있는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비밀번호 입력 후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확인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   - 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개인정보변경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탭 에서 개인정보를 조회하고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  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- 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비밀번호변경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탭 에서 비밀번호변경이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개인정보수정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개인정보수정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50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6503940"/>
            <a:ext cx="1116013" cy="2993315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461428"/>
            <a:ext cx="6483350" cy="3068336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35259A5-B15C-C3F3-97EF-1300EA9C9D8F}"/>
              </a:ext>
            </a:extLst>
          </p:cNvPr>
          <p:cNvGrpSpPr/>
          <p:nvPr/>
        </p:nvGrpSpPr>
        <p:grpSpPr>
          <a:xfrm>
            <a:off x="233517" y="1462120"/>
            <a:ext cx="6421383" cy="4631569"/>
            <a:chOff x="233517" y="1462120"/>
            <a:chExt cx="6421383" cy="463156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AF79ED8-F30B-D8D9-780A-0DFB74A65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9" r="1826"/>
            <a:stretch/>
          </p:blipFill>
          <p:spPr>
            <a:xfrm>
              <a:off x="233517" y="1462120"/>
              <a:ext cx="6421383" cy="270607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499258-2C92-C592-03C2-5D0F44132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296" y="4678966"/>
              <a:ext cx="5678435" cy="1414723"/>
            </a:xfrm>
            <a:prstGeom prst="rect">
              <a:avLst/>
            </a:prstGeom>
          </p:spPr>
        </p:pic>
        <p:grpSp>
          <p:nvGrpSpPr>
            <p:cNvPr id="23" name="그룹 22"/>
            <p:cNvGrpSpPr/>
            <p:nvPr/>
          </p:nvGrpSpPr>
          <p:grpSpPr>
            <a:xfrm>
              <a:off x="1017716" y="2158146"/>
              <a:ext cx="5484445" cy="3781365"/>
              <a:chOff x="1017716" y="2297179"/>
              <a:chExt cx="5484445" cy="3781365"/>
            </a:xfrm>
          </p:grpSpPr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B3B483D6-1B7A-4234-8A78-D349E9E146C7}"/>
                  </a:ext>
                </a:extLst>
              </p:cNvPr>
              <p:cNvSpPr/>
              <p:nvPr/>
            </p:nvSpPr>
            <p:spPr>
              <a:xfrm>
                <a:off x="3250522" y="4052148"/>
                <a:ext cx="394082" cy="19191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E1F8096D-E1FF-4AED-A14F-A88276AE6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106470" y="3878583"/>
                <a:ext cx="271566" cy="296535"/>
              </a:xfrm>
              <a:prstGeom prst="ellipse">
                <a:avLst/>
              </a:prstGeom>
              <a:solidFill>
                <a:srgbClr val="FFC000"/>
              </a:solidFill>
              <a:ln w="9523" cap="rnd" algn="ctr">
                <a:noFill/>
                <a:round/>
                <a:headEnd/>
                <a:tailEnd/>
              </a:ln>
            </p:spPr>
            <p:txBody>
              <a:bodyPr wrap="none" lIns="89994" tIns="46783" rIns="89994" bIns="46783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>
                    <a:srgbClr val="000000"/>
                  </a:buClr>
                  <a:buFontTx/>
                  <a:buNone/>
                </a:pPr>
                <a:r>
                  <a:rPr kumimoji="0" lang="en-US" altLang="ko-KR" sz="1000" b="1" dirty="0"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 panose="05000000000000000000" pitchFamily="2" charset="2"/>
                  </a:rPr>
                  <a:t>1</a:t>
                </a:r>
                <a:endParaRPr kumimoji="0"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</p:txBody>
          </p:sp>
          <p:cxnSp>
            <p:nvCxnSpPr>
              <p:cNvPr id="57" name="직선 화살표 연결선 56"/>
              <p:cNvCxnSpPr>
                <a:cxnSpLocks/>
                <a:stCxn id="54" idx="2"/>
              </p:cNvCxnSpPr>
              <p:nvPr/>
            </p:nvCxnSpPr>
            <p:spPr>
              <a:xfrm>
                <a:off x="3447563" y="4244065"/>
                <a:ext cx="0" cy="4754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직사각형 57"/>
              <p:cNvSpPr/>
              <p:nvPr/>
            </p:nvSpPr>
            <p:spPr>
              <a:xfrm>
                <a:off x="4052737" y="2297179"/>
                <a:ext cx="638305" cy="2006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B3B483D6-1B7A-4234-8A78-D349E9E146C7}"/>
                  </a:ext>
                </a:extLst>
              </p:cNvPr>
              <p:cNvSpPr/>
              <p:nvPr/>
            </p:nvSpPr>
            <p:spPr>
              <a:xfrm>
                <a:off x="1017716" y="5855706"/>
                <a:ext cx="5484445" cy="2228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EC83774-FA9E-FDF1-38B7-DB423299CE36}"/>
                </a:ext>
              </a:extLst>
            </p:cNvPr>
            <p:cNvSpPr/>
            <p:nvPr/>
          </p:nvSpPr>
          <p:spPr>
            <a:xfrm>
              <a:off x="919775" y="4580491"/>
              <a:ext cx="5678435" cy="14147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0545004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6CD5059-D40D-38A0-3FEB-66465EC33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1426107"/>
            <a:ext cx="6434747" cy="3920894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296682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715" y="7440278"/>
            <a:ext cx="5149850" cy="183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개인정보변경탭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연락처수정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본인인증 팝업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화면이 호출됩니다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 startAt="2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주소검색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‘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주소검색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팝업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화면이 호출됩니다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AutoNum type="arabicPeriod" startAt="2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수정하기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입력한 정보로 개인정보가 수정됩니다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AutoNum type="arabicPeriod" startAt="2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회원탈퇴 바로가기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회원탈퇴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모달창이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호출됩니다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AutoNum type="arabicPeriod" startAt="2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회원탈퇴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회원탈퇴가 완료됩니다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개인정보수정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개인정보수정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51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440278"/>
            <a:ext cx="1116013" cy="2056977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404264"/>
            <a:ext cx="6483350" cy="2125499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97456" y="2398357"/>
            <a:ext cx="3133131" cy="248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2048126" y="3500867"/>
            <a:ext cx="384695" cy="113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09508" y="3340376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2206145" y="3694926"/>
            <a:ext cx="489201" cy="173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3160234" y="4883354"/>
            <a:ext cx="549754" cy="180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34444" y="473948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02288" y="357475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89331" y="4620010"/>
            <a:ext cx="2124768" cy="1526009"/>
            <a:chOff x="4469120" y="4622638"/>
            <a:chExt cx="2124768" cy="1526009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9120" y="4622638"/>
              <a:ext cx="2124768" cy="1439359"/>
            </a:xfrm>
            <a:prstGeom prst="rect">
              <a:avLst/>
            </a:prstGeom>
          </p:spPr>
        </p:pic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408742C0-3DAE-4F9A-B355-44E48AAABAF7}"/>
                </a:ext>
              </a:extLst>
            </p:cNvPr>
            <p:cNvSpPr/>
            <p:nvPr/>
          </p:nvSpPr>
          <p:spPr>
            <a:xfrm>
              <a:off x="4469120" y="4630467"/>
              <a:ext cx="2124768" cy="15181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43" name="꺾인 연결선 42"/>
          <p:cNvCxnSpPr>
            <a:cxnSpLocks/>
            <a:stCxn id="35" idx="0"/>
          </p:cNvCxnSpPr>
          <p:nvPr/>
        </p:nvCxnSpPr>
        <p:spPr>
          <a:xfrm rot="5400000" flipH="1" flipV="1">
            <a:off x="3308105" y="1864628"/>
            <a:ext cx="568608" cy="270387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그림 52">
            <a:extLst>
              <a:ext uri="{FF2B5EF4-FFF2-40B4-BE49-F238E27FC236}">
                <a16:creationId xmlns:a16="http://schemas.microsoft.com/office/drawing/2014/main" id="{981B6780-4B92-0037-5C91-93F66D2F6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344" y="1738458"/>
            <a:ext cx="1200181" cy="2018831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4939052" y="1733567"/>
            <a:ext cx="1217225" cy="20216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1E0EB3FF-6099-BC21-84B5-A2C46F28CEB6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2444595" y="3868674"/>
            <a:ext cx="6151" cy="7513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6E52D1F-BE8E-215C-8A7F-7705D285E7EA}"/>
              </a:ext>
            </a:extLst>
          </p:cNvPr>
          <p:cNvGrpSpPr/>
          <p:nvPr/>
        </p:nvGrpSpPr>
        <p:grpSpPr>
          <a:xfrm>
            <a:off x="2444277" y="5706908"/>
            <a:ext cx="3934357" cy="1481279"/>
            <a:chOff x="2444277" y="5391580"/>
            <a:chExt cx="3934357" cy="1481279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FEED0BEC-16F7-1B6E-9F63-B2DEBC424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4277" y="5391580"/>
              <a:ext cx="3924043" cy="1481279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CA60E4F4-8449-189F-A57A-6C48778C01A1}"/>
                </a:ext>
              </a:extLst>
            </p:cNvPr>
            <p:cNvSpPr/>
            <p:nvPr/>
          </p:nvSpPr>
          <p:spPr>
            <a:xfrm>
              <a:off x="2444595" y="5391580"/>
              <a:ext cx="3934039" cy="14812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59EE06D-E81C-A429-51D6-840510119282}"/>
              </a:ext>
            </a:extLst>
          </p:cNvPr>
          <p:cNvSpPr/>
          <p:nvPr/>
        </p:nvSpPr>
        <p:spPr>
          <a:xfrm>
            <a:off x="6123720" y="5202829"/>
            <a:ext cx="489201" cy="123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9200B8ED-5961-BDC3-E4C7-76997B5214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4249" y="5027407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3AB64CBE-A9BC-6DA5-3CF6-05450B552DC3}"/>
              </a:ext>
            </a:extLst>
          </p:cNvPr>
          <p:cNvCxnSpPr>
            <a:cxnSpLocks/>
          </p:cNvCxnSpPr>
          <p:nvPr/>
        </p:nvCxnSpPr>
        <p:spPr>
          <a:xfrm>
            <a:off x="6368320" y="5327325"/>
            <a:ext cx="0" cy="379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0BE61E5E-74FF-3955-CF64-6F6AD6B36806}"/>
              </a:ext>
            </a:extLst>
          </p:cNvPr>
          <p:cNvSpPr/>
          <p:nvPr/>
        </p:nvSpPr>
        <p:spPr>
          <a:xfrm>
            <a:off x="4161698" y="6720018"/>
            <a:ext cx="277254" cy="876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0AC8CA67-4489-3B02-34FE-8CDC89135E4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42986" y="653995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33601929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6C7CEE5-F910-4D0D-8E35-AC2F9EBE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1" y="1925360"/>
            <a:ext cx="6433373" cy="2345774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100160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412242"/>
            <a:ext cx="5149850" cy="17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개인정보변경탭</a:t>
            </a: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기관회원여부가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예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 때 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기관 정보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란이 생성됩니다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사업자등록번호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입력후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인증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인증이 성공적으로 완료되면 기업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명에 기업명이 입력됩니다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주소검색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주소검색 팝업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화면이 호출됩니다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수정하기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입력한 정보로 개인정보가 수정됩니다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개인정보수정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개인정보수정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52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368029"/>
            <a:ext cx="1116013" cy="212922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332239"/>
            <a:ext cx="6483350" cy="2197525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1621322" y="1946487"/>
            <a:ext cx="252091" cy="216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231865" y="2229839"/>
            <a:ext cx="6353956" cy="2005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꺾인 연결선 24"/>
          <p:cNvCxnSpPr>
            <a:cxnSpLocks/>
            <a:stCxn id="21" idx="3"/>
            <a:endCxn id="23" idx="0"/>
          </p:cNvCxnSpPr>
          <p:nvPr/>
        </p:nvCxnSpPr>
        <p:spPr>
          <a:xfrm>
            <a:off x="1873413" y="2054748"/>
            <a:ext cx="1535430" cy="17509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3B483D6-1B7A-4234-8A78-D349E9E146C7}"/>
              </a:ext>
            </a:extLst>
          </p:cNvPr>
          <p:cNvSpPr/>
          <p:nvPr/>
        </p:nvSpPr>
        <p:spPr>
          <a:xfrm>
            <a:off x="3142482" y="4019663"/>
            <a:ext cx="540195" cy="177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49872" y="1786237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87782" y="388878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A370E3A-21E0-57B5-0289-30FA19B4D462}"/>
              </a:ext>
            </a:extLst>
          </p:cNvPr>
          <p:cNvSpPr/>
          <p:nvPr/>
        </p:nvSpPr>
        <p:spPr>
          <a:xfrm>
            <a:off x="2212209" y="3273562"/>
            <a:ext cx="489201" cy="175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9DB923A-301E-51DA-A518-48EC54DE2F1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08352" y="315473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3716FC6-2A29-01D7-75E9-B97F36F00A9C}"/>
              </a:ext>
            </a:extLst>
          </p:cNvPr>
          <p:cNvGrpSpPr/>
          <p:nvPr/>
        </p:nvGrpSpPr>
        <p:grpSpPr>
          <a:xfrm>
            <a:off x="411828" y="3949906"/>
            <a:ext cx="2124768" cy="1526009"/>
            <a:chOff x="4469120" y="4622638"/>
            <a:chExt cx="2124768" cy="1526009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602AD5A-9F8C-BC85-72C1-64EAD0B0A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9120" y="4622638"/>
              <a:ext cx="2124768" cy="143935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5A6289D-A6B0-D9C2-6438-2A13BF692A45}"/>
                </a:ext>
              </a:extLst>
            </p:cNvPr>
            <p:cNvSpPr/>
            <p:nvPr/>
          </p:nvSpPr>
          <p:spPr>
            <a:xfrm>
              <a:off x="4469120" y="4630467"/>
              <a:ext cx="2124768" cy="15181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7366AE0-2CD4-0694-F881-0D68A999F8D1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456810" y="3448653"/>
            <a:ext cx="0" cy="501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DE36082-62E8-4347-C1B0-67329DDE1F0B}"/>
              </a:ext>
            </a:extLst>
          </p:cNvPr>
          <p:cNvSpPr/>
          <p:nvPr/>
        </p:nvSpPr>
        <p:spPr>
          <a:xfrm>
            <a:off x="5591368" y="2583498"/>
            <a:ext cx="252090" cy="139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FD14FF40-381B-5E0A-5B35-C1F3E17D4B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8671" y="244586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79338416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4B5E99D-7AB3-3D06-D4B0-51059A224FC7}"/>
              </a:ext>
            </a:extLst>
          </p:cNvPr>
          <p:cNvGrpSpPr/>
          <p:nvPr/>
        </p:nvGrpSpPr>
        <p:grpSpPr>
          <a:xfrm>
            <a:off x="261443" y="2230235"/>
            <a:ext cx="6374806" cy="3373377"/>
            <a:chOff x="76583" y="3020108"/>
            <a:chExt cx="6724005" cy="348141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09EC523-9F7B-3399-213E-4402CBA70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83" y="3020108"/>
              <a:ext cx="6724005" cy="3481418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3407979" y="4271134"/>
              <a:ext cx="3227765" cy="2955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2998431" y="6273891"/>
              <a:ext cx="396254" cy="1910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E1F8096D-E1FF-4AED-A14F-A88276AE6CA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69842" y="6134644"/>
              <a:ext cx="237405" cy="241763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3B483D6-1B7A-4234-8A78-D349E9E146C7}"/>
                </a:ext>
              </a:extLst>
            </p:cNvPr>
            <p:cNvSpPr/>
            <p:nvPr/>
          </p:nvSpPr>
          <p:spPr>
            <a:xfrm>
              <a:off x="3438586" y="6269133"/>
              <a:ext cx="403608" cy="1910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1F8096D-E1FF-4AED-A14F-A88276AE6CA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50426" y="6152996"/>
              <a:ext cx="237405" cy="232274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100160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7404729"/>
            <a:ext cx="5149850" cy="17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ko-KR" altLang="en-US" sz="1100" b="1" dirty="0" err="1">
                <a:latin typeface="+mn-lt"/>
              </a:rPr>
              <a:t>비밀번호변경탭</a:t>
            </a:r>
            <a:r>
              <a:rPr kumimoji="0" lang="en-US" altLang="ko-KR" sz="1100" b="1" dirty="0">
                <a:latin typeface="+mn-lt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b="1" dirty="0">
                <a:latin typeface="+mn-lt"/>
                <a:ea typeface="맑은 고딕" panose="020B0503020000020004" pitchFamily="50" charset="-127"/>
                <a:sym typeface="Wingdings" panose="05000000000000000000" pitchFamily="2" charset="2"/>
              </a:rPr>
              <a:t>화면입니다</a:t>
            </a:r>
            <a:r>
              <a:rPr kumimoji="0" lang="en-US" altLang="ko-KR" sz="1100" b="1" dirty="0">
                <a:latin typeface="+mn-lt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변경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입력한 정보로 비밀번호가 수정됩니다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취소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비밀번호변경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마이페이지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개인정보수정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비밀번호변경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53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7368252"/>
            <a:ext cx="1116013" cy="2129003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332239"/>
            <a:ext cx="6483350" cy="2197525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8623020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" y="3154731"/>
            <a:ext cx="6374300" cy="3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36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defTabSz="900111" eaLnBrk="1" fontAlgn="auto" hangingPunct="1">
              <a:buClr>
                <a:srgbClr val="000000">
                  <a:alpha val="100000"/>
                </a:srgbClr>
              </a:buClr>
              <a:buSzPct val="100000"/>
              <a:buNone/>
              <a:defRPr lang="ko-KR" altLang="en-US"/>
            </a:pPr>
            <a:r>
              <a:rPr kumimoji="0"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알림 소통</a:t>
            </a:r>
            <a:endParaRPr kumimoji="0" lang="ko-KR" altLang="en-US" sz="36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40028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D08057-8FE1-EA0D-2156-C2681863E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8651" r="11018" b="19102"/>
          <a:stretch/>
        </p:blipFill>
        <p:spPr>
          <a:xfrm>
            <a:off x="225430" y="1330456"/>
            <a:ext cx="5231536" cy="4884106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425553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610155"/>
            <a:ext cx="5149850" cy="12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공지사항을 조회하는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게시물 조회화면으로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목록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공지사항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알림소통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공지사항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558049"/>
            <a:ext cx="1116013" cy="19349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26272"/>
            <a:ext cx="6483350" cy="200349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1974756" y="1795911"/>
            <a:ext cx="411454" cy="242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EED353F-A85F-D673-A408-78C4C48A8D30}"/>
              </a:ext>
            </a:extLst>
          </p:cNvPr>
          <p:cNvGrpSpPr/>
          <p:nvPr/>
        </p:nvGrpSpPr>
        <p:grpSpPr>
          <a:xfrm>
            <a:off x="2061536" y="4523225"/>
            <a:ext cx="4394144" cy="2651185"/>
            <a:chOff x="2061536" y="4523225"/>
            <a:chExt cx="4394144" cy="2651185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1239E62-E4CC-3FB2-3418-3300AF1AA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4" t="25337" r="12208" b="22027"/>
            <a:stretch/>
          </p:blipFill>
          <p:spPr>
            <a:xfrm>
              <a:off x="2062093" y="4551544"/>
              <a:ext cx="4393587" cy="2622866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4108530-6D6E-1080-AA0A-BD1E9DA35BA3}"/>
                </a:ext>
              </a:extLst>
            </p:cNvPr>
            <p:cNvSpPr/>
            <p:nvPr/>
          </p:nvSpPr>
          <p:spPr>
            <a:xfrm>
              <a:off x="2061536" y="4523225"/>
              <a:ext cx="4394144" cy="26511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F344C59C-BD83-754A-89C7-9DBC5EF5C02D}"/>
              </a:ext>
            </a:extLst>
          </p:cNvPr>
          <p:cNvCxnSpPr>
            <a:cxnSpLocks/>
          </p:cNvCxnSpPr>
          <p:nvPr/>
        </p:nvCxnSpPr>
        <p:spPr>
          <a:xfrm>
            <a:off x="1269807" y="3406822"/>
            <a:ext cx="791729" cy="11164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278B892-0DEF-165F-CCD3-B28556907AD0}"/>
              </a:ext>
            </a:extLst>
          </p:cNvPr>
          <p:cNvSpPr/>
          <p:nvPr/>
        </p:nvSpPr>
        <p:spPr>
          <a:xfrm>
            <a:off x="297456" y="3164404"/>
            <a:ext cx="1224442" cy="242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7782E4A-BC83-54C1-AA29-9D0A774D0421}"/>
              </a:ext>
            </a:extLst>
          </p:cNvPr>
          <p:cNvSpPr/>
          <p:nvPr/>
        </p:nvSpPr>
        <p:spPr>
          <a:xfrm>
            <a:off x="4114834" y="7008122"/>
            <a:ext cx="303584" cy="117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63E273E-BE7A-2151-9A91-2037A7DB89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21914" y="6828057"/>
            <a:ext cx="225076" cy="22506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925D7F8C-3484-6C16-C443-D3D66807737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6432" y="3010679"/>
            <a:ext cx="225076" cy="22506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9393531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2E76D9C7-76FA-343B-D0AC-2B08980FB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6870" r="9861" b="15456"/>
          <a:stretch/>
        </p:blipFill>
        <p:spPr>
          <a:xfrm>
            <a:off x="761938" y="1327149"/>
            <a:ext cx="5513676" cy="6147307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425553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624444"/>
            <a:ext cx="5149850" cy="147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자료를 조회하는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제목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게시물 조회화면으로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자료실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알림소통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자료실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56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558049"/>
            <a:ext cx="1116013" cy="19349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26272"/>
            <a:ext cx="6483350" cy="200349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278B892-0DEF-165F-CCD3-B28556907AD0}"/>
              </a:ext>
            </a:extLst>
          </p:cNvPr>
          <p:cNvSpPr/>
          <p:nvPr/>
        </p:nvSpPr>
        <p:spPr>
          <a:xfrm>
            <a:off x="909677" y="2866626"/>
            <a:ext cx="1202235" cy="1260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2066F7-22AA-6194-0ABF-5A44CCD1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05" y="1390094"/>
            <a:ext cx="5216007" cy="745671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3430587" y="1903950"/>
            <a:ext cx="612221" cy="2064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6225358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C908233-4C4E-51D8-151C-9DB4A0191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6996" r="10273" b="16638"/>
          <a:stretch/>
        </p:blipFill>
        <p:spPr>
          <a:xfrm>
            <a:off x="225431" y="1301745"/>
            <a:ext cx="3879465" cy="3941740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425553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624444"/>
            <a:ext cx="5149850" cy="147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자료를 조회하는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동영상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분류로 설정된 게시글을 조회하는 화면입니다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게시글 목록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‘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이미지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분류로 설정된 게시글을 조회하는 화면입니다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화살표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이전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 이미지를 확인합니다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자료실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 err="1">
                  <a:solidFill>
                    <a:srgbClr val="000000"/>
                  </a:solidFill>
                </a:rPr>
                <a:t>알림소통</a:t>
              </a:r>
              <a:r>
                <a:rPr lang="ko-KR" altLang="en-US" sz="1100" dirty="0">
                  <a:solidFill>
                    <a:srgbClr val="000000"/>
                  </a:solidFill>
                </a:rPr>
                <a:t>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자료실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57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558049"/>
            <a:ext cx="1116013" cy="19349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26272"/>
            <a:ext cx="6483350" cy="200349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FE641EF-3B21-8DE8-4236-ADA14CFA7170}"/>
              </a:ext>
            </a:extLst>
          </p:cNvPr>
          <p:cNvSpPr/>
          <p:nvPr/>
        </p:nvSpPr>
        <p:spPr>
          <a:xfrm>
            <a:off x="2032560" y="5027407"/>
            <a:ext cx="225077" cy="92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DE180761-DA54-8350-27B3-B0BEBBE760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61134" y="4834396"/>
            <a:ext cx="225076" cy="22506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050012C-C763-960E-DE0B-CDCFE81E21B5}"/>
              </a:ext>
            </a:extLst>
          </p:cNvPr>
          <p:cNvSpPr/>
          <p:nvPr/>
        </p:nvSpPr>
        <p:spPr>
          <a:xfrm>
            <a:off x="226411" y="1328738"/>
            <a:ext cx="3878485" cy="3860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A3895D2-A0C7-3216-B91A-2EB7ED142F8D}"/>
              </a:ext>
            </a:extLst>
          </p:cNvPr>
          <p:cNvGrpSpPr/>
          <p:nvPr/>
        </p:nvGrpSpPr>
        <p:grpSpPr>
          <a:xfrm>
            <a:off x="1489212" y="5151496"/>
            <a:ext cx="5024158" cy="2108069"/>
            <a:chOff x="1555148" y="5228778"/>
            <a:chExt cx="5024158" cy="210806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C03917A-73BC-ABB5-09EE-95CE8166E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6" b="1"/>
            <a:stretch/>
          </p:blipFill>
          <p:spPr>
            <a:xfrm>
              <a:off x="1555148" y="5234916"/>
              <a:ext cx="5024158" cy="2017212"/>
            </a:xfrm>
            <a:prstGeom prst="rect">
              <a:avLst/>
            </a:prstGeom>
          </p:spPr>
        </p:pic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5E4433F8-F2B3-A5A2-5F75-E45470A80A2C}"/>
                </a:ext>
              </a:extLst>
            </p:cNvPr>
            <p:cNvGrpSpPr/>
            <p:nvPr/>
          </p:nvGrpSpPr>
          <p:grpSpPr>
            <a:xfrm>
              <a:off x="1555148" y="5228778"/>
              <a:ext cx="5002076" cy="2108069"/>
              <a:chOff x="1555148" y="5228778"/>
              <a:chExt cx="5002076" cy="2108069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34108530-6D6E-1080-AA0A-BD1E9DA35BA3}"/>
                  </a:ext>
                </a:extLst>
              </p:cNvPr>
              <p:cNvSpPr/>
              <p:nvPr/>
            </p:nvSpPr>
            <p:spPr>
              <a:xfrm>
                <a:off x="1629937" y="5783680"/>
                <a:ext cx="315431" cy="193303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24EE886A-3660-0DB5-769D-3083C866739F}"/>
                  </a:ext>
                </a:extLst>
              </p:cNvPr>
              <p:cNvSpPr/>
              <p:nvPr/>
            </p:nvSpPr>
            <p:spPr>
              <a:xfrm>
                <a:off x="6140248" y="5785758"/>
                <a:ext cx="315431" cy="193303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BF2C9CEB-7F25-B84E-A1C0-0A44F3D3F99F}"/>
                  </a:ext>
                </a:extLst>
              </p:cNvPr>
              <p:cNvSpPr/>
              <p:nvPr/>
            </p:nvSpPr>
            <p:spPr>
              <a:xfrm>
                <a:off x="1555148" y="5228778"/>
                <a:ext cx="5002076" cy="210806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1ACAF26-768F-7D39-D694-4198BC938640}"/>
              </a:ext>
            </a:extLst>
          </p:cNvPr>
          <p:cNvSpPr/>
          <p:nvPr/>
        </p:nvSpPr>
        <p:spPr>
          <a:xfrm>
            <a:off x="333470" y="2403117"/>
            <a:ext cx="3637312" cy="22486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21" name="꺾인 연결선 24">
            <a:extLst>
              <a:ext uri="{FF2B5EF4-FFF2-40B4-BE49-F238E27FC236}">
                <a16:creationId xmlns:a16="http://schemas.microsoft.com/office/drawing/2014/main" id="{FA6ECAAC-DDAC-17D6-0AA2-20839FA5F1E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970782" y="3527430"/>
            <a:ext cx="1764637" cy="1620891"/>
          </a:xfrm>
          <a:prstGeom prst="bentConnector3">
            <a:avLst>
              <a:gd name="adj1" fmla="val 100019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타원 36">
            <a:extLst>
              <a:ext uri="{FF2B5EF4-FFF2-40B4-BE49-F238E27FC236}">
                <a16:creationId xmlns:a16="http://schemas.microsoft.com/office/drawing/2014/main" id="{D020586C-FCDA-945E-7FD2-2AE59B9C7C5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74570" y="4996604"/>
            <a:ext cx="225076" cy="22506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FB6FB834-4C76-132B-A08F-7AE0113EDA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40520" y="5573612"/>
            <a:ext cx="225076" cy="22506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C0D043-2B03-6F34-D64C-F792B299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80" y="1348958"/>
            <a:ext cx="3825496" cy="546886"/>
          </a:xfrm>
          <a:prstGeom prst="rect">
            <a:avLst/>
          </a:prstGeom>
        </p:spPr>
      </p:pic>
      <p:sp>
        <p:nvSpPr>
          <p:cNvPr id="42" name="타원 41">
            <a:extLst>
              <a:ext uri="{FF2B5EF4-FFF2-40B4-BE49-F238E27FC236}">
                <a16:creationId xmlns:a16="http://schemas.microsoft.com/office/drawing/2014/main" id="{EB54780E-3138-5604-3201-5307E6D11D3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92358" y="1328295"/>
            <a:ext cx="225076" cy="225066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2170132" y="1714211"/>
            <a:ext cx="324117" cy="18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3581193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70" y="3154731"/>
            <a:ext cx="6374300" cy="3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endParaRPr kumimoji="0" lang="en-US" altLang="ko-KR" sz="36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defTabSz="900111" eaLnBrk="1" fontAlgn="auto" hangingPunct="1">
              <a:buClr>
                <a:srgbClr val="000000">
                  <a:alpha val="100000"/>
                </a:srgbClr>
              </a:buClr>
              <a:buSzPct val="100000"/>
              <a:buNone/>
              <a:defRPr lang="ko-KR" altLang="en-US"/>
            </a:pPr>
            <a:r>
              <a:rPr kumimoji="0"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전문강사교육</a:t>
            </a:r>
            <a:endParaRPr kumimoji="0" lang="ko-KR" altLang="en-US" sz="3600" spc="5" dirty="0">
              <a:latin typeface="맑은 고딕" pitchFamily="50" charset="-127"/>
              <a:ea typeface="맑은 고딕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55679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EA60B-32F3-2FE4-7237-6D842900C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95DA778B-E277-8499-5F14-EFE5D2168FCE}"/>
              </a:ext>
            </a:extLst>
          </p:cNvPr>
          <p:cNvSpPr/>
          <p:nvPr/>
        </p:nvSpPr>
        <p:spPr>
          <a:xfrm>
            <a:off x="188913" y="1016001"/>
            <a:ext cx="6483350" cy="625662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DB75CB00-D818-3CAD-B991-A62F34146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162" y="7332239"/>
            <a:ext cx="5149850" cy="223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강사 회원이 집합교육을 신청하는 화면입니다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상세조회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 신청 상세 화면으로 이동 할 수 있습니다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상세화면에서 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수강신청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집합교육과정 수강신청이 완료 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해당 강의는 마이페이지에서 시청 가능 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B84A890D-A266-99E5-5A26-C14177AAA7B9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C1508569-5A72-B1F8-AF1E-2821DBA5A3AA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1652BA4-073F-17E1-83D2-D609263FB5BB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교육 신청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F7C9C2D-7C97-8AF2-01C0-9273A7424A1E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6E03469-77C2-BE4D-BF13-3FC3C87E385B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EF1D5E31-FDFA-627F-2AC3-C7F383CAB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6CC747B-A295-38CD-B091-C0587EBF57AB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04260546-9061-28F1-3769-0BCD04C162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1A844174-5BD4-48B0-6C94-A6577893D5FB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교육신청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DBB34E55-5E41-22FB-E20A-48C33990F2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58935"/>
            <a:ext cx="171450" cy="7880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8865A793-42CD-B9F5-584D-E6E70C8D48DC}"/>
              </a:ext>
            </a:extLst>
          </p:cNvPr>
          <p:cNvSpPr/>
          <p:nvPr/>
        </p:nvSpPr>
        <p:spPr>
          <a:xfrm>
            <a:off x="225430" y="7357951"/>
            <a:ext cx="1116013" cy="213506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B4EEDBEE-A724-7029-1A1C-558A6A722A07}"/>
              </a:ext>
            </a:extLst>
          </p:cNvPr>
          <p:cNvSpPr/>
          <p:nvPr/>
        </p:nvSpPr>
        <p:spPr>
          <a:xfrm>
            <a:off x="188913" y="7319827"/>
            <a:ext cx="6483350" cy="2209937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A1DA1C-6B14-6841-5C42-8F07033B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6" y="1390094"/>
            <a:ext cx="4983598" cy="3358939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69CA2F8C-FFA6-F656-7DB0-8DE074DF07C7}"/>
              </a:ext>
            </a:extLst>
          </p:cNvPr>
          <p:cNvSpPr/>
          <p:nvPr/>
        </p:nvSpPr>
        <p:spPr>
          <a:xfrm>
            <a:off x="1843144" y="1838428"/>
            <a:ext cx="540195" cy="218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B9282F08-AC38-1221-A2F1-31D041496FE4}"/>
              </a:ext>
            </a:extLst>
          </p:cNvPr>
          <p:cNvSpPr/>
          <p:nvPr/>
        </p:nvSpPr>
        <p:spPr>
          <a:xfrm>
            <a:off x="5037369" y="3478847"/>
            <a:ext cx="626024" cy="179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8A9FAED4-60C1-C73B-E8CC-D788A6C178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10479" y="346084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52" name="꺾인 연결선 51">
            <a:extLst>
              <a:ext uri="{FF2B5EF4-FFF2-40B4-BE49-F238E27FC236}">
                <a16:creationId xmlns:a16="http://schemas.microsoft.com/office/drawing/2014/main" id="{C031496A-FA52-DFA4-1767-14CBB0A74134}"/>
              </a:ext>
            </a:extLst>
          </p:cNvPr>
          <p:cNvCxnSpPr>
            <a:cxnSpLocks/>
            <a:stCxn id="44" idx="2"/>
            <a:endCxn id="8" idx="3"/>
          </p:cNvCxnSpPr>
          <p:nvPr/>
        </p:nvCxnSpPr>
        <p:spPr>
          <a:xfrm rot="5400000">
            <a:off x="3176290" y="3517437"/>
            <a:ext cx="2032794" cy="23153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0681CDE-80A2-4C96-7B77-41AA984016D1}"/>
              </a:ext>
            </a:extLst>
          </p:cNvPr>
          <p:cNvGrpSpPr/>
          <p:nvPr/>
        </p:nvGrpSpPr>
        <p:grpSpPr>
          <a:xfrm>
            <a:off x="453761" y="4346588"/>
            <a:ext cx="2581232" cy="2709524"/>
            <a:chOff x="2011984" y="4067829"/>
            <a:chExt cx="2581232" cy="2709524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41DC051-EF03-A1BE-5D82-ED43A3D9E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8" t="19386" r="23406" b="14790"/>
            <a:stretch>
              <a:fillRect/>
            </a:stretch>
          </p:blipFill>
          <p:spPr>
            <a:xfrm>
              <a:off x="2013506" y="4067829"/>
              <a:ext cx="2579710" cy="2689879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D7CD307-3659-5163-58D1-FF00B8F8502A}"/>
                </a:ext>
              </a:extLst>
            </p:cNvPr>
            <p:cNvSpPr/>
            <p:nvPr/>
          </p:nvSpPr>
          <p:spPr>
            <a:xfrm>
              <a:off x="2011984" y="4085245"/>
              <a:ext cx="2559023" cy="26921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F8383FD-48F8-69A4-4E0B-C67F5E703718}"/>
              </a:ext>
            </a:extLst>
          </p:cNvPr>
          <p:cNvSpPr/>
          <p:nvPr/>
        </p:nvSpPr>
        <p:spPr>
          <a:xfrm>
            <a:off x="2152963" y="5022334"/>
            <a:ext cx="735930" cy="135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60C65C0A-9F02-9784-3352-4B8A507F047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90067" y="488449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705628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77" y="3154731"/>
            <a:ext cx="5149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kumimoji="0"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회원가입 </a:t>
            </a:r>
            <a:endParaRPr kumimoji="0" lang="en-US" altLang="ko-KR" sz="40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63785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625662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162" y="7332239"/>
            <a:ext cx="5149850" cy="223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강사 프로필관련 사진 및 주요경력을 등록하는 화면입니다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등록하기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 클릭하여 강사 사진을 등록합니다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추가하기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 경력을 추가 할 수 있습니다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삭제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해당 행이 삭제됩니다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주요활동현황란 아래에 있는 개인정보 수집 동의 란에 체크합니다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수정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 클릭하여 전문강사 프로필정보를 수정 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위촉확인서출력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버튼을 클릭하여 위촉기간을 조회하고 기간별 위촉 확인서를 출력합니다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강사프로필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강사정보관리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프로필 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58935"/>
            <a:ext cx="171450" cy="7880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60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357951"/>
            <a:ext cx="1116013" cy="213506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319827"/>
            <a:ext cx="6483350" cy="2209937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783436" y="1413554"/>
            <a:ext cx="5560071" cy="5684089"/>
            <a:chOff x="-4752090" y="1790755"/>
            <a:chExt cx="5560071" cy="568408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19" b="37666"/>
            <a:stretch/>
          </p:blipFill>
          <p:spPr>
            <a:xfrm>
              <a:off x="-4752090" y="1790755"/>
              <a:ext cx="4680946" cy="5293911"/>
            </a:xfrm>
            <a:prstGeom prst="rect">
              <a:avLst/>
            </a:prstGeom>
          </p:spPr>
        </p:pic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B0CB0757-F500-4DF6-96CF-B6EB96288572}"/>
                </a:ext>
              </a:extLst>
            </p:cNvPr>
            <p:cNvSpPr/>
            <p:nvPr/>
          </p:nvSpPr>
          <p:spPr>
            <a:xfrm>
              <a:off x="-3159792" y="2218393"/>
              <a:ext cx="540195" cy="2187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B0CB0757-F500-4DF6-96CF-B6EB96288572}"/>
                </a:ext>
              </a:extLst>
            </p:cNvPr>
            <p:cNvSpPr/>
            <p:nvPr/>
          </p:nvSpPr>
          <p:spPr>
            <a:xfrm>
              <a:off x="-4672338" y="2615419"/>
              <a:ext cx="2304832" cy="2056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A71DCAAC-1CEA-17A8-B8AC-3CD5ABCD3E7C}"/>
                </a:ext>
              </a:extLst>
            </p:cNvPr>
            <p:cNvSpPr/>
            <p:nvPr/>
          </p:nvSpPr>
          <p:spPr>
            <a:xfrm>
              <a:off x="-3694899" y="3818933"/>
              <a:ext cx="211813" cy="92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3844039" y="3657000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1	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C05B2687-F1C5-4CC6-8F0B-3F8F5DAD008C}"/>
                </a:ext>
              </a:extLst>
            </p:cNvPr>
            <p:cNvSpPr/>
            <p:nvPr/>
          </p:nvSpPr>
          <p:spPr>
            <a:xfrm>
              <a:off x="-278752" y="5301216"/>
              <a:ext cx="198057" cy="863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441648" y="5163374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2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C05B2687-F1C5-4CC6-8F0B-3F8F5DAD008C}"/>
                </a:ext>
              </a:extLst>
            </p:cNvPr>
            <p:cNvSpPr/>
            <p:nvPr/>
          </p:nvSpPr>
          <p:spPr>
            <a:xfrm>
              <a:off x="-386701" y="5716416"/>
              <a:ext cx="179976" cy="865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549598" y="5574070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3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-4019312" y="6458225"/>
              <a:ext cx="1446302" cy="570139"/>
              <a:chOff x="2201773" y="5863479"/>
              <a:chExt cx="1446302" cy="570139"/>
            </a:xfrm>
          </p:grpSpPr>
          <p:cxnSp>
            <p:nvCxnSpPr>
              <p:cNvPr id="51" name="직선 연결선 50"/>
              <p:cNvCxnSpPr>
                <a:cxnSpLocks/>
              </p:cNvCxnSpPr>
              <p:nvPr/>
            </p:nvCxnSpPr>
            <p:spPr>
              <a:xfrm flipV="1">
                <a:off x="2201773" y="6324640"/>
                <a:ext cx="0" cy="10897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꺾인 연결선 51"/>
              <p:cNvCxnSpPr>
                <a:cxnSpLocks/>
              </p:cNvCxnSpPr>
              <p:nvPr/>
            </p:nvCxnSpPr>
            <p:spPr>
              <a:xfrm flipV="1">
                <a:off x="2205062" y="5863479"/>
                <a:ext cx="1443013" cy="569200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5ACA4996-8EE5-36D9-C9AC-68317CD75761}"/>
                </a:ext>
              </a:extLst>
            </p:cNvPr>
            <p:cNvSpPr/>
            <p:nvPr/>
          </p:nvSpPr>
          <p:spPr>
            <a:xfrm>
              <a:off x="-2549130" y="5972285"/>
              <a:ext cx="3263812" cy="15025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5CD8D73F-27F1-196B-8977-65A24BE61AFF}"/>
                </a:ext>
              </a:extLst>
            </p:cNvPr>
            <p:cNvGrpSpPr/>
            <p:nvPr/>
          </p:nvGrpSpPr>
          <p:grpSpPr>
            <a:xfrm>
              <a:off x="-2528873" y="5835179"/>
              <a:ext cx="3336854" cy="1639665"/>
              <a:chOff x="3188167" y="5368457"/>
              <a:chExt cx="3336854" cy="1639665"/>
            </a:xfrm>
          </p:grpSpPr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B7D2ABAA-87BD-5C4A-20B4-E368FD687B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79" t="62549" r="11879" b="12570"/>
              <a:stretch/>
            </p:blipFill>
            <p:spPr>
              <a:xfrm>
                <a:off x="3188167" y="5525208"/>
                <a:ext cx="3226737" cy="1482914"/>
              </a:xfrm>
              <a:prstGeom prst="rect">
                <a:avLst/>
              </a:prstGeom>
            </p:spPr>
          </p:pic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783833B0-C7ED-491D-801F-3E11F0609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309121" y="5368457"/>
                <a:ext cx="215900" cy="215900"/>
              </a:xfrm>
              <a:prstGeom prst="ellipse">
                <a:avLst/>
              </a:prstGeom>
              <a:solidFill>
                <a:srgbClr val="FFC000"/>
              </a:solidFill>
              <a:ln w="9523" cap="rnd" algn="ctr">
                <a:noFill/>
                <a:round/>
                <a:headEnd/>
                <a:tailEnd/>
              </a:ln>
            </p:spPr>
            <p:txBody>
              <a:bodyPr wrap="none" lIns="89994" tIns="46783" rIns="89994" bIns="46783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anose="020B0600000101010101" pitchFamily="50" charset="-127"/>
                    <a:ea typeface="함초롬돋움" panose="02030504000101010101" pitchFamily="18" charset="-127"/>
                    <a:cs typeface="함초롬돋움" panose="02030504000101010101" pitchFamily="18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>
                    <a:srgbClr val="000000"/>
                  </a:buClr>
                  <a:buFontTx/>
                  <a:buNone/>
                </a:pPr>
                <a:r>
                  <a:rPr kumimoji="0" lang="en-US" altLang="ko-KR" sz="1000" b="1" dirty="0"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 panose="05000000000000000000" pitchFamily="2" charset="2"/>
                  </a:rPr>
                  <a:t>4</a:t>
                </a:r>
                <a:endParaRPr kumimoji="0"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C05B2687-F1C5-4CC6-8F0B-3F8F5DAD008C}"/>
                </a:ext>
              </a:extLst>
            </p:cNvPr>
            <p:cNvSpPr/>
            <p:nvPr/>
          </p:nvSpPr>
          <p:spPr>
            <a:xfrm>
              <a:off x="-1213815" y="7347874"/>
              <a:ext cx="217978" cy="848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1379887" y="7211877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5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C05B2687-F1C5-4CC6-8F0B-3F8F5DAD008C}"/>
                </a:ext>
              </a:extLst>
            </p:cNvPr>
            <p:cNvSpPr/>
            <p:nvPr/>
          </p:nvSpPr>
          <p:spPr>
            <a:xfrm>
              <a:off x="-975581" y="7347874"/>
              <a:ext cx="372711" cy="848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783833B0-C7ED-491D-801F-3E11F0609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669831" y="7197756"/>
              <a:ext cx="215900" cy="215900"/>
            </a:xfrm>
            <a:prstGeom prst="ellipse">
              <a:avLst/>
            </a:prstGeom>
            <a:solidFill>
              <a:srgbClr val="FFC000"/>
            </a:solidFill>
            <a:ln w="9523" cap="rnd" algn="ctr">
              <a:noFill/>
              <a:round/>
              <a:headEnd/>
              <a:tailEnd/>
            </a:ln>
          </p:spPr>
          <p:txBody>
            <a:bodyPr wrap="none" lIns="89994" tIns="46783" rIns="89994" bIns="46783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r>
                <a:rPr kumimoji="0" lang="en-US" altLang="ko-KR" sz="1000" b="1" dirty="0"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6</a:t>
              </a:r>
              <a:endPara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854170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BD6D5-66C7-DA6E-ABC9-47B8B2A80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EE0FC650-8615-131B-F0FF-CEB7E1B975C8}"/>
              </a:ext>
            </a:extLst>
          </p:cNvPr>
          <p:cNvSpPr/>
          <p:nvPr/>
        </p:nvSpPr>
        <p:spPr>
          <a:xfrm>
            <a:off x="188913" y="1016001"/>
            <a:ext cx="6483350" cy="6256624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FFCD69C8-55FA-1E06-0180-6A0115F54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162" y="7332239"/>
            <a:ext cx="5149850" cy="223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강사 활동 확인서 신청 관련 내역들을 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/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조회 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강사활동확인서 신청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기간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 강사활동 확인서를 신청 할 수 있습니다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위촉확인서 출력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출력할 위촉 기간을 선택하는 팝업창이 호출 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 기간 선택 후 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확인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위촉확인서 팝업창이 호출 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닫기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위촉기간 선택 팝업창이 닫힙니다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출력하기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위촉확인서가 출력 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닫기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위촉확인서 팝업창이 닫힙니다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취소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강사활동 확신서 신청이 취소 됩니다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출력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버튼 클릭 시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승인 된 강사활동 확인서를 출력 할 수 있습니다</a:t>
            </a:r>
            <a:r>
              <a:rPr lang="en-US" altLang="ko-KR" sz="9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5C07329D-39B9-CCD4-CA07-2AD051E4E7A6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070EC33B-85ED-2B43-505C-15294043F8F7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322F013-BA51-D17B-01BD-4FC6A9FFC9EE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강사 정보관리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EA2BB520-CF5A-6C22-0671-117676919B80}"/>
                </a:ext>
              </a:extLst>
            </p:cNvPr>
            <p:cNvSpPr/>
            <p:nvPr/>
          </p:nvSpPr>
          <p:spPr bwMode="auto">
            <a:xfrm>
              <a:off x="2422248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ED9753F3-6F1F-4488-CC46-0EB72BAFF6AA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0DD8776E-DC33-560D-EBE0-FAF56030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318C688-768E-187E-E581-D8E35EBCE93C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4B61734D-8F52-064C-8A80-68DD317836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18129F1-37FE-BA4B-CE28-941116810F28}"/>
                </a:ext>
              </a:extLst>
            </p:cNvPr>
            <p:cNvSpPr/>
            <p:nvPr/>
          </p:nvSpPr>
          <p:spPr>
            <a:xfrm>
              <a:off x="3106476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강사정보관리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강사활동확인서 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E2529391-6BF3-D642-B6A7-FB1B56CAA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527705" y="9709097"/>
            <a:ext cx="333470" cy="151824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61</a:t>
            </a:fld>
            <a:r>
              <a:rPr lang="ko-KR" altLang="en-US" sz="9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0558D096-7CED-D434-0770-BA9AE9873612}"/>
              </a:ext>
            </a:extLst>
          </p:cNvPr>
          <p:cNvSpPr/>
          <p:nvPr/>
        </p:nvSpPr>
        <p:spPr>
          <a:xfrm>
            <a:off x="225430" y="7357951"/>
            <a:ext cx="1116013" cy="213506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9C6CE7C5-C63F-3769-6E2C-AD6340520C88}"/>
              </a:ext>
            </a:extLst>
          </p:cNvPr>
          <p:cNvSpPr/>
          <p:nvPr/>
        </p:nvSpPr>
        <p:spPr>
          <a:xfrm>
            <a:off x="188913" y="7319827"/>
            <a:ext cx="6483350" cy="2209937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177C6EE-C18D-7C0C-06B5-2D77AD4D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11846" r="12052" b="18340"/>
          <a:stretch>
            <a:fillRect/>
          </a:stretch>
        </p:blipFill>
        <p:spPr>
          <a:xfrm>
            <a:off x="737262" y="1401737"/>
            <a:ext cx="4841997" cy="5005805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AF247504-B5C1-20B0-8112-774B45D5AB64}"/>
              </a:ext>
            </a:extLst>
          </p:cNvPr>
          <p:cNvSpPr/>
          <p:nvPr/>
        </p:nvSpPr>
        <p:spPr>
          <a:xfrm>
            <a:off x="2375734" y="1841192"/>
            <a:ext cx="540195" cy="218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F6FF08DF-973A-63D0-CA25-BC1A9D3CADFC}"/>
              </a:ext>
            </a:extLst>
          </p:cNvPr>
          <p:cNvSpPr/>
          <p:nvPr/>
        </p:nvSpPr>
        <p:spPr>
          <a:xfrm>
            <a:off x="3142483" y="2238218"/>
            <a:ext cx="2376858" cy="205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C27C2AD-D98C-C6CF-0E02-02675A2745C7}"/>
              </a:ext>
            </a:extLst>
          </p:cNvPr>
          <p:cNvSpPr/>
          <p:nvPr/>
        </p:nvSpPr>
        <p:spPr>
          <a:xfrm>
            <a:off x="4222873" y="2837436"/>
            <a:ext cx="709783" cy="181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C99165A2-8776-D954-730A-6DA019587F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47689" y="267550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E21A765C-E702-6DB4-680F-9F26EEA6557A}"/>
              </a:ext>
            </a:extLst>
          </p:cNvPr>
          <p:cNvSpPr/>
          <p:nvPr/>
        </p:nvSpPr>
        <p:spPr>
          <a:xfrm>
            <a:off x="5046853" y="3693907"/>
            <a:ext cx="256409" cy="181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976E43D1-FC56-8785-A21F-BFA31C4311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94277" y="3545704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6E904FB-E498-2C2C-EE9E-AC63E46E67CC}"/>
              </a:ext>
            </a:extLst>
          </p:cNvPr>
          <p:cNvSpPr/>
          <p:nvPr/>
        </p:nvSpPr>
        <p:spPr>
          <a:xfrm>
            <a:off x="5046853" y="4328259"/>
            <a:ext cx="256409" cy="181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FC3DC8A6-E41E-D121-5E86-B15220602D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94277" y="4185914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14823F2-CECC-FA27-220E-5994B0673A2A}"/>
              </a:ext>
            </a:extLst>
          </p:cNvPr>
          <p:cNvSpPr/>
          <p:nvPr/>
        </p:nvSpPr>
        <p:spPr>
          <a:xfrm>
            <a:off x="4934375" y="2837436"/>
            <a:ext cx="620979" cy="181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091797B-5822-208C-E11A-61E4A174B2C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83328" y="267550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52" name="꺾인 연결선 51">
            <a:extLst>
              <a:ext uri="{FF2B5EF4-FFF2-40B4-BE49-F238E27FC236}">
                <a16:creationId xmlns:a16="http://schemas.microsoft.com/office/drawing/2014/main" id="{BD6B2D5A-C102-7CB2-F995-7F3A16AADA7F}"/>
              </a:ext>
            </a:extLst>
          </p:cNvPr>
          <p:cNvCxnSpPr>
            <a:cxnSpLocks/>
            <a:stCxn id="7" idx="2"/>
            <a:endCxn id="53" idx="3"/>
          </p:cNvCxnSpPr>
          <p:nvPr/>
        </p:nvCxnSpPr>
        <p:spPr>
          <a:xfrm rot="5400000">
            <a:off x="4014958" y="2061413"/>
            <a:ext cx="272706" cy="218710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F66E161-D444-726F-C64D-ED73917E92A6}"/>
              </a:ext>
            </a:extLst>
          </p:cNvPr>
          <p:cNvGrpSpPr/>
          <p:nvPr/>
        </p:nvGrpSpPr>
        <p:grpSpPr>
          <a:xfrm>
            <a:off x="485378" y="2605026"/>
            <a:ext cx="2573065" cy="1383955"/>
            <a:chOff x="485378" y="2605026"/>
            <a:chExt cx="2573065" cy="138395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88BFF4C-5437-450E-C440-656C4AC44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620" y="2608201"/>
              <a:ext cx="2569823" cy="1380780"/>
            </a:xfrm>
            <a:prstGeom prst="rect">
              <a:avLst/>
            </a:prstGeom>
          </p:spPr>
        </p:pic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C62E68F8-C165-E823-3C9D-1A3F737E0D60}"/>
                </a:ext>
              </a:extLst>
            </p:cNvPr>
            <p:cNvSpPr/>
            <p:nvPr/>
          </p:nvSpPr>
          <p:spPr>
            <a:xfrm>
              <a:off x="485378" y="2605026"/>
              <a:ext cx="2572378" cy="1372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12B2BD72-9DEA-6B88-4239-C722B72F07CD}"/>
              </a:ext>
            </a:extLst>
          </p:cNvPr>
          <p:cNvSpPr/>
          <p:nvPr/>
        </p:nvSpPr>
        <p:spPr>
          <a:xfrm>
            <a:off x="1546843" y="3601620"/>
            <a:ext cx="234321" cy="128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35BC4547-9D55-D612-1B40-F758A99C09A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314285" y="354132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2E9637E7-CB0C-C1BF-8081-21721BAE5B12}"/>
              </a:ext>
            </a:extLst>
          </p:cNvPr>
          <p:cNvSpPr/>
          <p:nvPr/>
        </p:nvSpPr>
        <p:spPr>
          <a:xfrm>
            <a:off x="1781164" y="3601620"/>
            <a:ext cx="247824" cy="128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46B5F12E-F379-E788-AB50-C56B5F4ED96D}"/>
              </a:ext>
            </a:extLst>
          </p:cNvPr>
          <p:cNvCxnSpPr>
            <a:cxnSpLocks/>
            <a:stCxn id="59" idx="2"/>
            <a:endCxn id="13" idx="0"/>
          </p:cNvCxnSpPr>
          <p:nvPr/>
        </p:nvCxnSpPr>
        <p:spPr>
          <a:xfrm flipH="1">
            <a:off x="1651317" y="3729935"/>
            <a:ext cx="12687" cy="4143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DAD94EB7-4E45-E44B-40E6-99CDD5793EFD}"/>
              </a:ext>
            </a:extLst>
          </p:cNvPr>
          <p:cNvGrpSpPr/>
          <p:nvPr/>
        </p:nvGrpSpPr>
        <p:grpSpPr>
          <a:xfrm>
            <a:off x="909677" y="4144313"/>
            <a:ext cx="1481914" cy="2395640"/>
            <a:chOff x="945121" y="4144313"/>
            <a:chExt cx="1651370" cy="262838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0B19C04-C21B-9A40-41B3-32719BE72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42" y="4144313"/>
              <a:ext cx="1649849" cy="2628380"/>
            </a:xfrm>
            <a:prstGeom prst="rect">
              <a:avLst/>
            </a:prstGeom>
          </p:spPr>
        </p:pic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20E67AB-7995-B9D6-D586-584C6ED80980}"/>
                </a:ext>
              </a:extLst>
            </p:cNvPr>
            <p:cNvSpPr/>
            <p:nvPr/>
          </p:nvSpPr>
          <p:spPr>
            <a:xfrm>
              <a:off x="945121" y="4144313"/>
              <a:ext cx="1651370" cy="26283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F6400C4-9DAE-2F73-12F1-D0447C2514CD}"/>
              </a:ext>
            </a:extLst>
          </p:cNvPr>
          <p:cNvGrpSpPr/>
          <p:nvPr/>
        </p:nvGrpSpPr>
        <p:grpSpPr>
          <a:xfrm>
            <a:off x="3118221" y="4521308"/>
            <a:ext cx="1759520" cy="2395640"/>
            <a:chOff x="2664871" y="4139547"/>
            <a:chExt cx="1960717" cy="2628380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6D5ACEC3-91FA-B57B-4785-C0D8F3B94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9241" y="4146070"/>
              <a:ext cx="1949771" cy="2615333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8DF4464-74F3-5780-7397-A5DE960C046F}"/>
                </a:ext>
              </a:extLst>
            </p:cNvPr>
            <p:cNvSpPr/>
            <p:nvPr/>
          </p:nvSpPr>
          <p:spPr>
            <a:xfrm>
              <a:off x="2664871" y="4139547"/>
              <a:ext cx="1960717" cy="26283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41" name="꺾인 연결선 51">
            <a:extLst>
              <a:ext uri="{FF2B5EF4-FFF2-40B4-BE49-F238E27FC236}">
                <a16:creationId xmlns:a16="http://schemas.microsoft.com/office/drawing/2014/main" id="{46CA7232-FF75-F4A3-D074-1ABC3253EFB0}"/>
              </a:ext>
            </a:extLst>
          </p:cNvPr>
          <p:cNvCxnSpPr>
            <a:cxnSpLocks/>
            <a:stCxn id="48" idx="2"/>
            <a:endCxn id="35" idx="3"/>
          </p:cNvCxnSpPr>
          <p:nvPr/>
        </p:nvCxnSpPr>
        <p:spPr>
          <a:xfrm rot="5400000">
            <a:off x="4421554" y="4965624"/>
            <a:ext cx="1209692" cy="29731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1B2B9D09-493F-E9C4-04B5-66C672D1A106}"/>
              </a:ext>
            </a:extLst>
          </p:cNvPr>
          <p:cNvSpPr/>
          <p:nvPr/>
        </p:nvSpPr>
        <p:spPr>
          <a:xfrm>
            <a:off x="1737975" y="6419954"/>
            <a:ext cx="540195" cy="1593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7541E290-FA3A-124F-E3F8-EF6E0EE583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21898" y="639590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89605469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425553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619683"/>
            <a:ext cx="5149850" cy="111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강의관리의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강사요청현황탭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강의요청현황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탭에서 요청 받은 강의 목록을 조회하여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승인 또는 거절합니다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en-US" altLang="ko-KR" sz="1100" dirty="0"/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lang="ko-KR" altLang="ko-KR" sz="1100" b="1" dirty="0"/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강의요청현황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강의관리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강의요청현황탭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62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558049"/>
            <a:ext cx="1116013" cy="1934970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526272"/>
            <a:ext cx="6483350" cy="200349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b="17624"/>
          <a:stretch/>
        </p:blipFill>
        <p:spPr>
          <a:xfrm>
            <a:off x="212245" y="1591287"/>
            <a:ext cx="6491768" cy="5622218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299861" y="2802956"/>
            <a:ext cx="3191591" cy="288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9737082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C2F30CC-CC6A-356F-60E8-D5B35908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8" y="2258988"/>
            <a:ext cx="6337883" cy="291864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CE805A6-42EC-5F39-4D39-7929CE35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25"/>
          <a:stretch/>
        </p:blipFill>
        <p:spPr>
          <a:xfrm>
            <a:off x="225431" y="5279319"/>
            <a:ext cx="6422528" cy="366939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172183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58" y="7453876"/>
            <a:ext cx="5149850" cy="203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요청 받은 강의의 세부사항을 확인하고 처리하는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회차별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확정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강의실시를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등록합니다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                                                    1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 이상인 교육인 경우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추가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강의일시를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추가합니다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승인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승인처리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거절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거절처리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                                               1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차 강사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거절시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차 강사에게 강의 요청 내용이 조회됩니다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강의관리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목록으로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lang="ko-KR" altLang="ko-KR" sz="1100" dirty="0"/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강의요청현황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강의관리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강의요청현황탭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59507"/>
            <a:ext cx="171450" cy="78232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63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405433"/>
            <a:ext cx="1116013" cy="2087586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368252"/>
            <a:ext cx="6483350" cy="216151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1557911" y="3623078"/>
            <a:ext cx="414149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2774515" y="5279320"/>
            <a:ext cx="452730" cy="325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50050" y="351503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58275" y="517145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3243826" y="5277119"/>
            <a:ext cx="390106" cy="325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408742C0-3DAE-4F9A-B355-44E48AAABAF7}"/>
              </a:ext>
            </a:extLst>
          </p:cNvPr>
          <p:cNvSpPr/>
          <p:nvPr/>
        </p:nvSpPr>
        <p:spPr>
          <a:xfrm>
            <a:off x="3628789" y="5274918"/>
            <a:ext cx="522058" cy="325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60619" y="517289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68539" y="517145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66028616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559966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1660" y="6762486"/>
            <a:ext cx="5149850" cy="26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강사 강의관리의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나의강의현황탭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나의강의현황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탭에서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일자별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강의 내역을 조회합니다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                              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일자별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강의 내역이 누락된 경우에는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강의요청현황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에서 일정을 변경한 후 다시 조회합니다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실적등록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실적등록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관리자가 설정한 기간에만 당월 실적 등록이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교육일정을 삭제합니다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                                    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삭제한 경우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강의요청현황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에서 일정을 추가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반려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반려사유를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조회할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[C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형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실적등록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C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형 강의의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실적등록을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엑셀파일다운로드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조회한 목록을 엑셀로 다운로드 받습니다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나의강의현황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강의관리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나의강의현황탭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64</a:t>
            </a:fld>
            <a:r>
              <a:rPr lang="ko-KR" altLang="en-US" sz="9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6717931"/>
            <a:ext cx="1116013" cy="277508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680754"/>
            <a:ext cx="6483350" cy="2849009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b="18691"/>
          <a:stretch/>
        </p:blipFill>
        <p:spPr>
          <a:xfrm>
            <a:off x="825623" y="1350324"/>
            <a:ext cx="5149860" cy="5189769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3442960" y="2326785"/>
            <a:ext cx="2520910" cy="25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55713" y="219852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202" y="4629250"/>
            <a:ext cx="1660444" cy="182016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266789" y="4667630"/>
            <a:ext cx="296089" cy="128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586376" y="4667630"/>
            <a:ext cx="200600" cy="1286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35341" y="4511949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	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25361" y="4511948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4703415" y="4895390"/>
            <a:ext cx="216078" cy="1286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71241" y="4755710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3365239" y="6286546"/>
            <a:ext cx="723108" cy="163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94782" y="6146523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2782353" y="6289897"/>
            <a:ext cx="564701" cy="163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31154" y="6136547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5896941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7" b="16239"/>
          <a:stretch/>
        </p:blipFill>
        <p:spPr>
          <a:xfrm>
            <a:off x="659533" y="1334770"/>
            <a:ext cx="5618309" cy="5798093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244212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8" y="7296226"/>
            <a:ext cx="5149850" cy="19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A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형 강의의 실적을 등록하는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취소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행의 데이터가 삭제됩니다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추가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교육대상자 입력 행이 추가됩니다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행이 삭제됩니다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출력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결과보고가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제출된 상태라면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강의확인서를 출력할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임시저장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임시저장 되어 제출하기전까지 수정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담당자에게 실적 승인요청을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작성중인 실적을 삭제합니다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강의관리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목록으로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lang="ko-KR" altLang="ko-KR" sz="1100" dirty="0"/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A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형 강의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실적등록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 dirty="0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나의강의현황탭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실적등록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65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375571"/>
            <a:ext cx="1116013" cy="2117448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334532"/>
            <a:ext cx="6483350" cy="219523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4617268" y="3421793"/>
            <a:ext cx="252091" cy="132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4881188" y="3421792"/>
            <a:ext cx="252091" cy="132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50106" y="3289876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74577" y="3292743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1BB18B82-9A06-F33E-5CAD-8CD1249E3A52}"/>
              </a:ext>
            </a:extLst>
          </p:cNvPr>
          <p:cNvCxnSpPr>
            <a:cxnSpLocks/>
          </p:cNvCxnSpPr>
          <p:nvPr/>
        </p:nvCxnSpPr>
        <p:spPr>
          <a:xfrm>
            <a:off x="5007233" y="3554285"/>
            <a:ext cx="0" cy="4534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8B57EEA0-9821-7761-C6D2-6D3A62A26FAE}"/>
              </a:ext>
            </a:extLst>
          </p:cNvPr>
          <p:cNvGrpSpPr/>
          <p:nvPr/>
        </p:nvGrpSpPr>
        <p:grpSpPr>
          <a:xfrm>
            <a:off x="2321628" y="4017828"/>
            <a:ext cx="3836449" cy="819293"/>
            <a:chOff x="2612035" y="4878467"/>
            <a:chExt cx="3836449" cy="819293"/>
          </a:xfrm>
        </p:grpSpPr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352168F2-6411-0EE9-B570-E0214FA1E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3556" y="4881642"/>
              <a:ext cx="3834928" cy="801849"/>
            </a:xfrm>
            <a:prstGeom prst="rect">
              <a:avLst/>
            </a:prstGeom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D32DE0A5-1541-C3A5-5000-7730EF6EDEFB}"/>
                </a:ext>
              </a:extLst>
            </p:cNvPr>
            <p:cNvSpPr/>
            <p:nvPr/>
          </p:nvSpPr>
          <p:spPr>
            <a:xfrm>
              <a:off x="2612035" y="4878467"/>
              <a:ext cx="3836449" cy="8192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5465764" y="4276574"/>
            <a:ext cx="252091" cy="132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59763" y="4187422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1936491" y="5430137"/>
            <a:ext cx="360130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28951" y="5309925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2656750" y="6945054"/>
            <a:ext cx="468169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3164853" y="6945054"/>
            <a:ext cx="392223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3565379" y="6945054"/>
            <a:ext cx="395106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3970011" y="6945054"/>
            <a:ext cx="393160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53489" y="6833000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97514" y="6833000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55469" y="6819858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7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64191" y="6832999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8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9287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17640"/>
          <a:stretch/>
        </p:blipFill>
        <p:spPr>
          <a:xfrm>
            <a:off x="396469" y="1370518"/>
            <a:ext cx="6116975" cy="5437963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5836121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261" y="6948269"/>
            <a:ext cx="5149850" cy="19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B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형 강의의 실적을 등록하는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 일시를 설정할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관리자가 설정한 기간 내로만 설정 가능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취소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행의 데이터가 삭제됩니다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추가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교육대상자 입력 행이 추가됩니다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행이 삭제됩니다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출력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결과보고가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제출된 상태라면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강의확인서를 출력할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임시저장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임시저장 되어 제출하기전까지 수정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담당자에게 실적 승인요청을 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클릭하여 작성중인 실적을 삭제합니다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강의관리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목록으로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lang="ko-KR" altLang="ko-KR" sz="1100" dirty="0"/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B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형 강의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실적등록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 dirty="0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나의강의현황탭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 </a:t>
              </a: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&gt; </a:t>
              </a:r>
              <a:r>
                <a:rPr kumimoji="0" lang="ko-KR" altLang="en-US" sz="1100" spc="5" dirty="0" err="1">
                  <a:latin typeface="맑은 고딕" pitchFamily="50" charset="-127"/>
                  <a:ea typeface="맑은 고딕" pitchFamily="50" charset="-127"/>
                  <a:sym typeface="Wingdings"/>
                </a:rPr>
                <a:t>실적등록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66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6995125"/>
            <a:ext cx="1116013" cy="2497894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940112"/>
            <a:ext cx="6483350" cy="258965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4703771" y="3653996"/>
            <a:ext cx="278340" cy="132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5012726" y="3653996"/>
            <a:ext cx="252091" cy="132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89740" y="3533309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14763" y="3533309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1BB18B82-9A06-F33E-5CAD-8CD1249E3A52}"/>
              </a:ext>
            </a:extLst>
          </p:cNvPr>
          <p:cNvCxnSpPr>
            <a:cxnSpLocks/>
          </p:cNvCxnSpPr>
          <p:nvPr/>
        </p:nvCxnSpPr>
        <p:spPr>
          <a:xfrm>
            <a:off x="5138772" y="3792840"/>
            <a:ext cx="0" cy="4534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B57EEA0-9821-7761-C6D2-6D3A62A26FAE}"/>
              </a:ext>
            </a:extLst>
          </p:cNvPr>
          <p:cNvGrpSpPr/>
          <p:nvPr/>
        </p:nvGrpSpPr>
        <p:grpSpPr>
          <a:xfrm>
            <a:off x="2453167" y="4256383"/>
            <a:ext cx="3836449" cy="819293"/>
            <a:chOff x="2612035" y="4878467"/>
            <a:chExt cx="3836449" cy="819293"/>
          </a:xfrm>
        </p:grpSpPr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352168F2-6411-0EE9-B570-E0214FA1E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3556" y="4881642"/>
              <a:ext cx="3834928" cy="801849"/>
            </a:xfrm>
            <a:prstGeom prst="rect">
              <a:avLst/>
            </a:prstGeom>
          </p:spPr>
        </p:pic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D32DE0A5-1541-C3A5-5000-7730EF6EDEFB}"/>
                </a:ext>
              </a:extLst>
            </p:cNvPr>
            <p:cNvSpPr/>
            <p:nvPr/>
          </p:nvSpPr>
          <p:spPr>
            <a:xfrm>
              <a:off x="2612035" y="4878467"/>
              <a:ext cx="3836449" cy="8192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5597303" y="4515129"/>
            <a:ext cx="252091" cy="132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91302" y="4425977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1767430" y="6145019"/>
            <a:ext cx="432156" cy="180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05427" y="6024807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2557191" y="6600245"/>
            <a:ext cx="534498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3131624" y="6600245"/>
            <a:ext cx="397522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3569080" y="6600245"/>
            <a:ext cx="395106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4017124" y="6600245"/>
            <a:ext cx="408723" cy="172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57190" y="6488191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01215" y="6488191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7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59170" y="6475049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8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67892" y="6488190"/>
            <a:ext cx="166589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9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0B920AB-9A99-502B-18C9-53EBD4AB5826}"/>
              </a:ext>
            </a:extLst>
          </p:cNvPr>
          <p:cNvSpPr/>
          <p:nvPr/>
        </p:nvSpPr>
        <p:spPr>
          <a:xfrm>
            <a:off x="1767430" y="3118717"/>
            <a:ext cx="789759" cy="135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73652" y="3007013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8024187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2"/>
            <a:ext cx="6483350" cy="6208198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1660" y="7300236"/>
            <a:ext cx="5149850" cy="219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C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형 강의의 실적을 등록하는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 일시를 설정할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(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관리자가 설정한 기간 내로만 설정 가능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취소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행의 데이터가 삭제됩니다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추가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교육대상자 입력 행이 추가됩니다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삭제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해당 행이 삭제됩니다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임시저장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임시저장 되어 등록 전까지 수정 가능합니다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 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등록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C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형 실적이 등록됩니다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목록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강의 목록으로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lang="ko-KR" altLang="ko-KR" sz="1100" dirty="0"/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en-US" altLang="ko-KR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C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형 강의 실적등록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강사강의관리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67</a:t>
            </a:fld>
            <a:r>
              <a:rPr lang="ko-KR" altLang="en-US" sz="9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332605"/>
            <a:ext cx="1116013" cy="2157134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298702"/>
            <a:ext cx="6483350" cy="2231062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4" b="17101"/>
          <a:stretch/>
        </p:blipFill>
        <p:spPr>
          <a:xfrm>
            <a:off x="924628" y="1309146"/>
            <a:ext cx="5235736" cy="5983434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6F330CB9-48BE-FE6A-944F-E6761260FDF7}"/>
              </a:ext>
            </a:extLst>
          </p:cNvPr>
          <p:cNvSpPr/>
          <p:nvPr/>
        </p:nvSpPr>
        <p:spPr>
          <a:xfrm>
            <a:off x="4604964" y="4475252"/>
            <a:ext cx="252091" cy="118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F330CB9-48BE-FE6A-944F-E6761260FDF7}"/>
              </a:ext>
            </a:extLst>
          </p:cNvPr>
          <p:cNvSpPr/>
          <p:nvPr/>
        </p:nvSpPr>
        <p:spPr>
          <a:xfrm>
            <a:off x="4877027" y="4477954"/>
            <a:ext cx="232119" cy="118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36EACB47-CA0F-8415-B20E-102CAD49E0A9}"/>
              </a:ext>
            </a:extLst>
          </p:cNvPr>
          <p:cNvCxnSpPr>
            <a:cxnSpLocks/>
          </p:cNvCxnSpPr>
          <p:nvPr/>
        </p:nvCxnSpPr>
        <p:spPr>
          <a:xfrm>
            <a:off x="4996260" y="4593754"/>
            <a:ext cx="1" cy="3804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19381" y="4389133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60904" y="4389133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3BD7AA70-98B3-09B1-0C24-0CC8998CE29F}"/>
              </a:ext>
            </a:extLst>
          </p:cNvPr>
          <p:cNvSpPr/>
          <p:nvPr/>
        </p:nvSpPr>
        <p:spPr>
          <a:xfrm>
            <a:off x="2951540" y="7100387"/>
            <a:ext cx="468169" cy="132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3BD7AA70-98B3-09B1-0C24-0CC8998CE29F}"/>
              </a:ext>
            </a:extLst>
          </p:cNvPr>
          <p:cNvSpPr/>
          <p:nvPr/>
        </p:nvSpPr>
        <p:spPr>
          <a:xfrm>
            <a:off x="3448874" y="7099580"/>
            <a:ext cx="362216" cy="132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3BD7AA70-98B3-09B1-0C24-0CC8998CE29F}"/>
              </a:ext>
            </a:extLst>
          </p:cNvPr>
          <p:cNvSpPr/>
          <p:nvPr/>
        </p:nvSpPr>
        <p:spPr>
          <a:xfrm>
            <a:off x="3831902" y="7099580"/>
            <a:ext cx="344082" cy="132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85144" y="6999200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58076" y="7003845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51059" y="6999082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7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6F330CB9-48BE-FE6A-944F-E6761260FDF7}"/>
              </a:ext>
            </a:extLst>
          </p:cNvPr>
          <p:cNvSpPr/>
          <p:nvPr/>
        </p:nvSpPr>
        <p:spPr>
          <a:xfrm>
            <a:off x="2123242" y="4021695"/>
            <a:ext cx="648234" cy="132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061962" y="3927157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B57EEA0-9821-7761-C6D2-6D3A62A26FAE}"/>
              </a:ext>
            </a:extLst>
          </p:cNvPr>
          <p:cNvGrpSpPr/>
          <p:nvPr/>
        </p:nvGrpSpPr>
        <p:grpSpPr>
          <a:xfrm>
            <a:off x="2638694" y="4974226"/>
            <a:ext cx="3836449" cy="819293"/>
            <a:chOff x="2612035" y="4878467"/>
            <a:chExt cx="3836449" cy="819293"/>
          </a:xfrm>
        </p:grpSpPr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352168F2-6411-0EE9-B570-E0214FA1E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3556" y="4881642"/>
              <a:ext cx="3834928" cy="801849"/>
            </a:xfrm>
            <a:prstGeom prst="rect">
              <a:avLst/>
            </a:prstGeom>
          </p:spPr>
        </p:pic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D32DE0A5-1541-C3A5-5000-7730EF6EDEFB}"/>
                </a:ext>
              </a:extLst>
            </p:cNvPr>
            <p:cNvSpPr/>
            <p:nvPr/>
          </p:nvSpPr>
          <p:spPr>
            <a:xfrm>
              <a:off x="2612035" y="4878467"/>
              <a:ext cx="3836449" cy="8192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6F330CB9-48BE-FE6A-944F-E6761260FDF7}"/>
              </a:ext>
            </a:extLst>
          </p:cNvPr>
          <p:cNvSpPr/>
          <p:nvPr/>
        </p:nvSpPr>
        <p:spPr>
          <a:xfrm>
            <a:off x="5772682" y="5248356"/>
            <a:ext cx="252091" cy="10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A9AED0F7-CCA2-4EBF-39C8-14ED4A2327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06007" y="5150904"/>
            <a:ext cx="123266" cy="14112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0115740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494774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8" y="6168808"/>
            <a:ext cx="5149850" cy="136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교육이력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목록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교육이력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목록을 조회합니다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보수교육이력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보수교육이력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68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6114611"/>
            <a:ext cx="1116013" cy="1581009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071784"/>
            <a:ext cx="6483350" cy="166058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 b="26210"/>
          <a:stretch/>
        </p:blipFill>
        <p:spPr>
          <a:xfrm>
            <a:off x="295834" y="1894276"/>
            <a:ext cx="6303897" cy="301100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3214509" y="2552885"/>
            <a:ext cx="540195" cy="241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6109321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0"/>
            <a:ext cx="6483350" cy="6748395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8" y="7966206"/>
            <a:ext cx="5149850" cy="136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전문강사 찾기 화면입니다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검색 조건을 선택하여 검색합니다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여러 조건을 다중 선택 할 수 있습니다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kumimoji="0"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초기에는 빈 화면이 표시되며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검색 조건을 선택한 후 검색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 목록이 나타납니다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959245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전문강사찾기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전문강사교육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전문강사찾기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25430" y="7912009"/>
            <a:ext cx="1116013" cy="1581009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7869182"/>
            <a:ext cx="6483350" cy="1660581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20945"/>
          <a:stretch/>
        </p:blipFill>
        <p:spPr>
          <a:xfrm>
            <a:off x="202247" y="1327150"/>
            <a:ext cx="6454776" cy="5081983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13338" y="3370809"/>
            <a:ext cx="5906328" cy="1764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C05B2687-F1C5-4CC6-8F0B-3F8F5DAD008C}"/>
              </a:ext>
            </a:extLst>
          </p:cNvPr>
          <p:cNvSpPr/>
          <p:nvPr/>
        </p:nvSpPr>
        <p:spPr>
          <a:xfrm>
            <a:off x="513338" y="5489521"/>
            <a:ext cx="5906328" cy="96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0342" y="3273429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0A63ADB6-E353-4ABE-69DC-B5A3A0FFE7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3255" y="5400561"/>
            <a:ext cx="166832" cy="168187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045440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35F4FB-6CBA-DA4E-8802-4285835C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3" y="1350041"/>
            <a:ext cx="5436000" cy="2928830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648910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890175"/>
            <a:ext cx="5149850" cy="24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또는 로그인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&gt;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로그인화면에서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로그인 성공 시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메인 화면으로 이동합니다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메인화면에서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로그인을 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버튼을 누르면 해당페이지로 이동하여 로그인을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회원구분이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없는 회원에 대해 회원정보 수정 요청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alert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창이 나타납니다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확인 클릭 시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개인정보수정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  <a:b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</a:b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ko-KR" sz="1100" dirty="0"/>
                <a:t>로그인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로그인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6792043"/>
            <a:ext cx="1116013" cy="2700975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753300"/>
            <a:ext cx="6483350" cy="277646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026DF0A-8362-1C20-00C3-E7355975194E}"/>
              </a:ext>
            </a:extLst>
          </p:cNvPr>
          <p:cNvSpPr/>
          <p:nvPr/>
        </p:nvSpPr>
        <p:spPr>
          <a:xfrm>
            <a:off x="3870276" y="1964345"/>
            <a:ext cx="1757104" cy="1369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39787621-27FF-F6E5-4E1C-CCBEAF3FD1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41178" y="1779771"/>
            <a:ext cx="220356" cy="23227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9F01CF0-27C8-613E-EDBB-299B79450AA2}"/>
              </a:ext>
            </a:extLst>
          </p:cNvPr>
          <p:cNvSpPr/>
          <p:nvPr/>
        </p:nvSpPr>
        <p:spPr>
          <a:xfrm>
            <a:off x="4547648" y="1349020"/>
            <a:ext cx="220356" cy="103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08D12BC2-CE27-EE77-BF9D-D2C4298402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01623" y="1412719"/>
            <a:ext cx="220356" cy="20030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cxnSp>
        <p:nvCxnSpPr>
          <p:cNvPr id="23" name="꺾인 연결선 8">
            <a:extLst>
              <a:ext uri="{FF2B5EF4-FFF2-40B4-BE49-F238E27FC236}">
                <a16:creationId xmlns:a16="http://schemas.microsoft.com/office/drawing/2014/main" id="{FA289318-C458-B380-E052-EF17F65BD857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2602288" y="1400944"/>
            <a:ext cx="1945360" cy="240709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D3577B43-06E9-069E-B13C-29B17975C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315" y="3840456"/>
            <a:ext cx="4335461" cy="2742717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A026DF0A-8362-1C20-00C3-E7355975194E}"/>
              </a:ext>
            </a:extLst>
          </p:cNvPr>
          <p:cNvSpPr/>
          <p:nvPr/>
        </p:nvSpPr>
        <p:spPr>
          <a:xfrm>
            <a:off x="3574638" y="6179822"/>
            <a:ext cx="1692611" cy="216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08D12BC2-CE27-EE77-BF9D-D2C4298402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57832" y="6063462"/>
            <a:ext cx="220356" cy="20030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091902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DB5BF46-EF75-188C-42BF-CD0B54CC7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80" y="1381185"/>
            <a:ext cx="5955414" cy="5086742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648910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890175"/>
            <a:ext cx="5149850" cy="24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 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&gt; </a:t>
            </a:r>
            <a:r>
              <a:rPr kumimoji="0" lang="ko-KR" altLang="en-US" sz="1100" b="1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로그인화면에서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로그인 성공 시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메인 화면으로 이동합니다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회원가입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버튼을 누르면 회원가입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2.   </a:t>
            </a:r>
            <a:r>
              <a:rPr kumimoji="0" lang="ko-KR" altLang="en-US" sz="1100" dirty="0" err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로그인화면에서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[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회원가입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] </a:t>
            </a: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버튼을 누르면 회원가입 화면으로 이동합니다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eaLnBrk="1" fontAlgn="auto" latinLnBrk="1" hangingPunct="1"/>
              <a:r>
                <a:rPr lang="ko-KR" altLang="ko-KR" sz="1100" dirty="0"/>
                <a:t>로그인</a:t>
              </a:r>
              <a:endParaRPr lang="ko-KR" altLang="ko-KR" sz="1100" dirty="0">
                <a:effectLst/>
              </a:endParaRP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회원가입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로그인</a:t>
              </a:r>
              <a:endParaRPr kumimoji="0" lang="ko-KR" altLang="en-US" sz="1100" spc="5" dirty="0"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6792043"/>
            <a:ext cx="1116013" cy="2700975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753300"/>
            <a:ext cx="6483350" cy="277646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F7F9DC2-EF4B-F141-82B7-969CEA5EC671}"/>
              </a:ext>
            </a:extLst>
          </p:cNvPr>
          <p:cNvSpPr/>
          <p:nvPr/>
        </p:nvSpPr>
        <p:spPr>
          <a:xfrm>
            <a:off x="5411634" y="1340098"/>
            <a:ext cx="367582" cy="150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BE3F1017-FE92-AADC-F811-9BFF23D635F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82394" y="1490855"/>
            <a:ext cx="220356" cy="23227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C5F85D5-874D-0963-9D11-10264DCCF8A8}"/>
              </a:ext>
            </a:extLst>
          </p:cNvPr>
          <p:cNvSpPr/>
          <p:nvPr/>
        </p:nvSpPr>
        <p:spPr>
          <a:xfrm>
            <a:off x="3817458" y="4919368"/>
            <a:ext cx="323897" cy="160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3AB1204D-9CA0-CA96-3519-20D8AD5BE4D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48075" y="4694525"/>
            <a:ext cx="220356" cy="232274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458663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13BE868-91F0-C8C3-B5E1-DCE1DAE43FC4}"/>
              </a:ext>
            </a:extLst>
          </p:cNvPr>
          <p:cNvGrpSpPr/>
          <p:nvPr/>
        </p:nvGrpSpPr>
        <p:grpSpPr>
          <a:xfrm>
            <a:off x="283456" y="1406014"/>
            <a:ext cx="6294261" cy="5210167"/>
            <a:chOff x="283456" y="1406014"/>
            <a:chExt cx="6294261" cy="521016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BC27270-1F17-E239-5A08-81C7ECAF2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56" y="1406014"/>
              <a:ext cx="6294261" cy="5210167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1CF28C59-84E9-2437-7862-D11FB9F3AFDB}"/>
                </a:ext>
              </a:extLst>
            </p:cNvPr>
            <p:cNvSpPr/>
            <p:nvPr/>
          </p:nvSpPr>
          <p:spPr>
            <a:xfrm>
              <a:off x="1737976" y="1426928"/>
              <a:ext cx="1330340" cy="107218"/>
            </a:xfrm>
            <a:prstGeom prst="rect">
              <a:avLst/>
            </a:prstGeom>
            <a:solidFill>
              <a:srgbClr val="F0F1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AECA747-99EA-47E9-96C9-68AA6A000902}"/>
              </a:ext>
            </a:extLst>
          </p:cNvPr>
          <p:cNvSpPr/>
          <p:nvPr/>
        </p:nvSpPr>
        <p:spPr>
          <a:xfrm>
            <a:off x="188913" y="1016001"/>
            <a:ext cx="6483350" cy="5648910"/>
          </a:xfrm>
          <a:prstGeom prst="roundRect">
            <a:avLst>
              <a:gd name="adj" fmla="val 1041"/>
            </a:avLst>
          </a:prstGeom>
          <a:noFill/>
          <a:ln w="25489" cap="rnd" cmpd="sng" algn="ctr">
            <a:solidFill>
              <a:srgbClr val="DDDDDD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/>
          </a:p>
        </p:txBody>
      </p:sp>
      <p:sp>
        <p:nvSpPr>
          <p:cNvPr id="16391" name="직사각형 29">
            <a:extLst>
              <a:ext uri="{FF2B5EF4-FFF2-40B4-BE49-F238E27FC236}">
                <a16:creationId xmlns:a16="http://schemas.microsoft.com/office/drawing/2014/main" id="{420473F2-1550-4E96-8526-5F6B4C2B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971" y="6890175"/>
            <a:ext cx="5149850" cy="24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defTabSz="898525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defTabSz="898525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defTabSz="898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다음페이지에서 계속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kumimoji="0"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000000"/>
              </a:buClr>
              <a:buNone/>
            </a:pPr>
            <a:endParaRPr kumimoji="0" lang="en-US" altLang="ko-KR" sz="5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kumimoji="0"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 유형을 선택하여 회원가입을 진행합니다</a:t>
            </a:r>
            <a:r>
              <a:rPr kumimoji="0"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회원약관 동의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본인인증 선택하여 본인인증 후 계속 회원가입을 진행합니다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회원정보입력후 회원가입을 완료합니다</a:t>
            </a:r>
            <a:r>
              <a:rPr kumimoji="0"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16392" name="그룹 40">
            <a:extLst>
              <a:ext uri="{FF2B5EF4-FFF2-40B4-BE49-F238E27FC236}">
                <a16:creationId xmlns:a16="http://schemas.microsoft.com/office/drawing/2014/main" id="{344B3900-8936-4200-B90F-4288453315C4}"/>
              </a:ext>
            </a:extLst>
          </p:cNvPr>
          <p:cNvGrpSpPr>
            <a:grpSpLocks/>
          </p:cNvGrpSpPr>
          <p:nvPr/>
        </p:nvGrpSpPr>
        <p:grpSpPr bwMode="auto">
          <a:xfrm>
            <a:off x="188913" y="1023938"/>
            <a:ext cx="6546850" cy="296862"/>
            <a:chOff x="189001" y="1024406"/>
            <a:chExt cx="6546665" cy="297010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B59AA2C-02D1-480F-AE75-858E78E79C40}"/>
                </a:ext>
              </a:extLst>
            </p:cNvPr>
            <p:cNvSpPr/>
            <p:nvPr/>
          </p:nvSpPr>
          <p:spPr bwMode="auto">
            <a:xfrm>
              <a:off x="189001" y="1024406"/>
              <a:ext cx="827064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메뉴명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E17E931-CDB8-4B91-AC81-B07A163011ED}"/>
                </a:ext>
              </a:extLst>
            </p:cNvPr>
            <p:cNvSpPr/>
            <p:nvPr/>
          </p:nvSpPr>
          <p:spPr>
            <a:xfrm>
              <a:off x="1049402" y="1025994"/>
              <a:ext cx="1766837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1B9B535-B77D-492E-B49F-A8E6B637FB85}"/>
                </a:ext>
              </a:extLst>
            </p:cNvPr>
            <p:cNvSpPr/>
            <p:nvPr/>
          </p:nvSpPr>
          <p:spPr bwMode="auto">
            <a:xfrm>
              <a:off x="2957523" y="1024406"/>
              <a:ext cx="693717" cy="297010"/>
            </a:xfrm>
            <a:prstGeom prst="roundRect">
              <a:avLst>
                <a:gd name="adj" fmla="val 8333"/>
              </a:avLst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kumimoji="0" lang="ko-KR" altLang="en-US" sz="1200" b="1" spc="5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  <a:sym typeface="Wingdings"/>
                </a:rPr>
                <a:t>메뉴경로</a:t>
              </a:r>
              <a:endParaRPr kumimoji="0" lang="ko-KR" altLang="en-US" sz="1200" b="1" spc="5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sym typeface="Wingding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D1A8D78-D8B6-453D-B5BC-01FEFE055D20}"/>
                </a:ext>
              </a:extLst>
            </p:cNvPr>
            <p:cNvSpPr/>
            <p:nvPr/>
          </p:nvSpPr>
          <p:spPr>
            <a:xfrm>
              <a:off x="3709977" y="1025994"/>
              <a:ext cx="1693814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sp>
          <p:nvSpPr>
            <p:cNvPr id="16403" name="타원 25">
              <a:extLst>
                <a:ext uri="{FF2B5EF4-FFF2-40B4-BE49-F238E27FC236}">
                  <a16:creationId xmlns:a16="http://schemas.microsoft.com/office/drawing/2014/main" id="{832EB1B0-13A0-4B46-9A8D-4548BAF3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1" y="1134010"/>
              <a:ext cx="79397" cy="76214"/>
            </a:xfrm>
            <a:prstGeom prst="ellipse">
              <a:avLst/>
            </a:prstGeom>
            <a:solidFill>
              <a:schemeClr val="bg1"/>
            </a:solidFill>
            <a:ln w="15909" cap="rnd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ko-KR" altLang="en-US" sz="1800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0CE15CD-0B36-4E49-9384-F63D69A5DA73}"/>
                </a:ext>
              </a:extLst>
            </p:cNvPr>
            <p:cNvSpPr/>
            <p:nvPr/>
          </p:nvSpPr>
          <p:spPr>
            <a:xfrm>
              <a:off x="6156244" y="1025994"/>
              <a:ext cx="579422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algn="ctr"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endParaRPr kumimoji="0" lang="ko-KR" altLang="en-US" sz="1100" b="1" spc="5">
                <a:latin typeface="맑은 고딕" pitchFamily="50" charset="-127"/>
                <a:ea typeface="맑은 고딕" pitchFamily="50" charset="-127"/>
                <a:cs typeface="+mn-cs"/>
                <a:sym typeface="Wingdings"/>
              </a:endParaRPr>
            </a:p>
          </p:txBody>
        </p:sp>
        <p:cxnSp>
          <p:nvCxnSpPr>
            <p:cNvPr id="16405" name="직선 연결선 27">
              <a:extLst>
                <a:ext uri="{FF2B5EF4-FFF2-40B4-BE49-F238E27FC236}">
                  <a16:creationId xmlns:a16="http://schemas.microsoft.com/office/drawing/2014/main" id="{C95AC385-6BD9-45F6-847E-ADC6A7F9AD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001" y="1318682"/>
              <a:ext cx="6484688" cy="0"/>
            </a:xfrm>
            <a:prstGeom prst="line">
              <a:avLst/>
            </a:prstGeom>
            <a:noFill/>
            <a:ln w="15909" cap="rnd" algn="ctr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3C5963-8CB8-4C34-BE60-8CAC4CF4994F}"/>
                </a:ext>
              </a:extLst>
            </p:cNvPr>
            <p:cNvSpPr/>
            <p:nvPr/>
          </p:nvSpPr>
          <p:spPr>
            <a:xfrm>
              <a:off x="3648065" y="1029170"/>
              <a:ext cx="2843133" cy="2922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</a:ln>
          </p:spPr>
          <p:txBody>
            <a:bodyPr wrap="none" lIns="89994" tIns="46783" rIns="89994" bIns="46783" anchor="ctr"/>
            <a:lstStyle/>
            <a:p>
              <a:pPr defTabSz="900111" eaLnBrk="1" fontAlgn="auto" latinLnBrk="1" hangingPunct="1">
                <a:buClr>
                  <a:srgbClr val="000000">
                    <a:alpha val="100000"/>
                  </a:srgbClr>
                </a:buClr>
                <a:buSzPct val="100000"/>
                <a:defRPr lang="ko-KR" altLang="en-US"/>
              </a:pPr>
              <a:r>
                <a:rPr lang="ko-KR" altLang="en-US" sz="1100" dirty="0">
                  <a:solidFill>
                    <a:srgbClr val="000000"/>
                  </a:solidFill>
                </a:rPr>
                <a:t>홈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lang="ko-KR" altLang="en-US" sz="1100" dirty="0">
                  <a:solidFill>
                    <a:srgbClr val="000000"/>
                  </a:solidFill>
                </a:rPr>
                <a:t>회원가입 </a:t>
              </a:r>
              <a:r>
                <a:rPr lang="en-US" altLang="ko-KR" sz="1100" dirty="0">
                  <a:solidFill>
                    <a:srgbClr val="000000"/>
                  </a:solidFill>
                </a:rPr>
                <a:t>&gt; </a:t>
              </a:r>
              <a:r>
                <a:rPr kumimoji="0" lang="ko-KR" altLang="en-US" sz="1100" spc="5" dirty="0">
                  <a:latin typeface="맑은 고딕" pitchFamily="50" charset="-127"/>
                  <a:ea typeface="맑은 고딕" pitchFamily="50" charset="-127"/>
                  <a:sym typeface="Wingdings"/>
                </a:rPr>
                <a:t>회원가입</a:t>
              </a:r>
            </a:p>
          </p:txBody>
        </p:sp>
      </p:grpSp>
      <p:sp>
        <p:nvSpPr>
          <p:cNvPr id="16394" name="슬라이드 번호 개체 틀 1">
            <a:extLst>
              <a:ext uri="{FF2B5EF4-FFF2-40B4-BE49-F238E27FC236}">
                <a16:creationId xmlns:a16="http://schemas.microsoft.com/office/drawing/2014/main" id="{67303329-5FDA-4965-B9C6-47FE09D6D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689725" y="9765225"/>
            <a:ext cx="171450" cy="72513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BB57A5-77E5-46BC-A260-2C9ED0F917A6}" type="slidenum">
              <a:rPr lang="ko-KR" altLang="en-US" sz="9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r>
              <a:rPr lang="ko-KR" alt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모서리가 둥근 직사각형 2">
            <a:extLst>
              <a:ext uri="{FF2B5EF4-FFF2-40B4-BE49-F238E27FC236}">
                <a16:creationId xmlns:a16="http://schemas.microsoft.com/office/drawing/2014/main" id="{5EC96541-7079-4380-8A5C-7A08D8A11E37}"/>
              </a:ext>
            </a:extLst>
          </p:cNvPr>
          <p:cNvSpPr/>
          <p:nvPr/>
        </p:nvSpPr>
        <p:spPr>
          <a:xfrm>
            <a:off x="233517" y="6792043"/>
            <a:ext cx="1116013" cy="2700975"/>
          </a:xfrm>
          <a:prstGeom prst="roundRect">
            <a:avLst>
              <a:gd name="adj" fmla="val 5729"/>
            </a:avLst>
          </a:prstGeom>
          <a:solidFill>
            <a:srgbClr val="0070C0"/>
          </a:solidFill>
          <a:ln w="25400" cap="flat" cmpd="sng" algn="ctr">
            <a:noFill/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94" tIns="46783" rIns="89994" bIns="46783" anchor="ctr"/>
          <a:lstStyle/>
          <a:p>
            <a:pPr algn="ctr" defTabSz="900111" eaLnBrk="1" fontAlgn="auto" latinLnBrk="1" hangingPunct="1"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kumimoji="0" lang="ko-KR" altLang="en-US" sz="1200" b="1" spc="5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sym typeface="Wingdings"/>
              </a:rPr>
              <a:t>화면설명</a:t>
            </a:r>
          </a:p>
        </p:txBody>
      </p:sp>
      <p:sp>
        <p:nvSpPr>
          <p:cNvPr id="32" name="모서리가 둥근 직사각형 5">
            <a:extLst>
              <a:ext uri="{FF2B5EF4-FFF2-40B4-BE49-F238E27FC236}">
                <a16:creationId xmlns:a16="http://schemas.microsoft.com/office/drawing/2014/main" id="{09217BF2-45CE-418F-999E-1E04CE68968F}"/>
              </a:ext>
            </a:extLst>
          </p:cNvPr>
          <p:cNvSpPr/>
          <p:nvPr/>
        </p:nvSpPr>
        <p:spPr>
          <a:xfrm>
            <a:off x="188913" y="6753300"/>
            <a:ext cx="6483350" cy="2776464"/>
          </a:xfrm>
          <a:prstGeom prst="roundRect">
            <a:avLst>
              <a:gd name="adj" fmla="val 1302"/>
            </a:avLst>
          </a:prstGeom>
          <a:noFill/>
          <a:ln w="25489" cap="rnd" cmpd="sng" algn="ctr">
            <a:solidFill>
              <a:srgbClr val="0070C0"/>
            </a:solidFill>
            <a:prstDash val="solid"/>
            <a:round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 lang="ko-KR" altLang="en-US"/>
            </a:pPr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047123" y="377970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19807" y="377970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92491" y="3770591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endParaRPr kumimoji="0"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783833B0-C7ED-491D-801F-3E11F0609E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4439" y="3779702"/>
            <a:ext cx="215900" cy="215900"/>
          </a:xfrm>
          <a:prstGeom prst="ellipse">
            <a:avLst/>
          </a:prstGeom>
          <a:solidFill>
            <a:srgbClr val="FFC000"/>
          </a:solidFill>
          <a:ln w="9523" cap="rnd" algn="ctr">
            <a:noFill/>
            <a:round/>
            <a:headEnd/>
            <a:tailEnd/>
          </a:ln>
        </p:spPr>
        <p:txBody>
          <a:bodyPr wrap="none" lIns="89994" tIns="46783" rIns="89994" bIns="46783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FF613214-4BA2-E444-7499-0AF8D6933FCB}"/>
              </a:ext>
            </a:extLst>
          </p:cNvPr>
          <p:cNvGraphicFramePr>
            <a:graphicFrameLocks noGrp="1"/>
          </p:cNvGraphicFramePr>
          <p:nvPr/>
        </p:nvGraphicFramePr>
        <p:xfrm>
          <a:off x="477521" y="4760966"/>
          <a:ext cx="2724580" cy="141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481">
                  <a:extLst>
                    <a:ext uri="{9D8B030D-6E8A-4147-A177-3AD203B41FA5}">
                      <a16:colId xmlns:a16="http://schemas.microsoft.com/office/drawing/2014/main" val="1549579460"/>
                    </a:ext>
                  </a:extLst>
                </a:gridCol>
                <a:gridCol w="1392099">
                  <a:extLst>
                    <a:ext uri="{9D8B030D-6E8A-4147-A177-3AD203B41FA5}">
                      <a16:colId xmlns:a16="http://schemas.microsoft.com/office/drawing/2014/main" val="768791956"/>
                    </a:ext>
                  </a:extLst>
                </a:gridCol>
              </a:tblGrid>
              <a:tr h="141722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470116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132EBECE-D4BF-2BBC-7930-A0C5D6AA647B}"/>
              </a:ext>
            </a:extLst>
          </p:cNvPr>
          <p:cNvGraphicFramePr>
            <a:graphicFrameLocks noGrp="1"/>
          </p:cNvGraphicFramePr>
          <p:nvPr/>
        </p:nvGraphicFramePr>
        <p:xfrm>
          <a:off x="3693322" y="4760151"/>
          <a:ext cx="2724580" cy="141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481">
                  <a:extLst>
                    <a:ext uri="{9D8B030D-6E8A-4147-A177-3AD203B41FA5}">
                      <a16:colId xmlns:a16="http://schemas.microsoft.com/office/drawing/2014/main" val="1549579460"/>
                    </a:ext>
                  </a:extLst>
                </a:gridCol>
                <a:gridCol w="1392099">
                  <a:extLst>
                    <a:ext uri="{9D8B030D-6E8A-4147-A177-3AD203B41FA5}">
                      <a16:colId xmlns:a16="http://schemas.microsoft.com/office/drawing/2014/main" val="768791956"/>
                    </a:ext>
                  </a:extLst>
                </a:gridCol>
              </a:tblGrid>
              <a:tr h="141722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47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66108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한컴오피스">
  <a:themeElements>
    <a:clrScheme name="PowerPoin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4338C6"/>
      </a:accent4>
      <a:accent5>
        <a:srgbClr val="B2CEFF"/>
      </a:accent5>
      <a:accent6>
        <a:srgbClr val="B9B9B9"/>
      </a:accent6>
      <a:hlink>
        <a:srgbClr val="009999"/>
      </a:hlink>
      <a:folHlink>
        <a:srgbClr val="99CC0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23777</TotalTime>
  <Words>4187</Words>
  <Application>Microsoft Office PowerPoint</Application>
  <PresentationFormat>사용자 지정</PresentationFormat>
  <Paragraphs>886</Paragraphs>
  <Slides>69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75" baseType="lpstr">
      <vt:lpstr>KoPubWorld돋움체 Bold</vt:lpstr>
      <vt:lpstr>굴림</vt:lpstr>
      <vt:lpstr>맑은 고딕</vt:lpstr>
      <vt:lpstr>함초롬돋움</vt:lpstr>
      <vt:lpstr>Arial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이민구</dc:creator>
  <cp:lastModifiedBy>춘식 김</cp:lastModifiedBy>
  <cp:revision>2576</cp:revision>
  <cp:lastPrinted>2021-05-25T08:45:12Z</cp:lastPrinted>
  <dcterms:modified xsi:type="dcterms:W3CDTF">2025-10-22T02:10:31Z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TAwMDAwMDAwMDAxNTgyIiwibG9nVGltZSI6IjIwMjUtMTAtMzFUMTA6NDM6MDhaIiwicElEIjoxLCJwcm9jZXNzSWQiOjE0MDU2LCJwcm9jZXNzTmFtZSI6ImZfYmF0bWdyLmV4ZSIsInRyYWNlSWQiOiIwQTVBNzAwMUVGQjc0RDA2QjA5OEUwQjRCMjNCMzc5QSIsInVzZXJDb2RlIjoiMTYwMzIifSwibm9kZTIiOnsiZHNkIjoiMDEwMDAwMDAwMDAwMTU4MiIsImxvZ1RpbWUiOiIyMDI1LTEwLTMxVDEwOjQzOjA4WiIsInBJRCI6MSwicHJvY2Vzc0lkIjoxNDA1NiwicHJvY2Vzc05hbWUiOiJmX2JhdG1nci5leGUiLCJ0cmFjZUlkIjoiMEE1QTcwMDFFRkI3NEQwNkIwOThFMEI0QjIzQjM3OUEiLCJ1c2VyQ29kZSI6IjE2MDMyIn0sIm5vZGUzIjp7ImRzZCI6IjAxMDAwMDAwMDAwMDE1ODIiLCJsb2dUaW1lIjoiMjAyNS0xMC0zMVQxMDo0MzowOFoiLCJwSUQiOjEsInByb2Nlc3NJZCI6MTQwNTYsInByb2Nlc3NOYW1lIjoiZl9iYXRtZ3IuZXhlIiwidHJhY2VJZCI6IjBBNUE3MDAxRUZCNzREMDZCMDk4RTBCNEIyM0IzNzlBIiwidXNlckNvZGUiOiIxNjAzMiJ9LCJub2RlNCI6eyJkc2QiOiIwMTAwMDAwMDAwMDAxNTgyIiwibG9nVGltZSI6IjIwMjUtMTAtMzFUMTA6NDM6MDhaIiwicElEIjoxLCJwcm9jZXNzSWQiOjE0MDU2LCJwcm9jZXNzTmFtZSI6ImZfYmF0bWdyLmV4ZSIsInRyYWNlSWQiOiIwQTVBNzAwMUVGQjc0RDA2QjA5OEUwQjRCMjNCMzc5QSIsInVzZXJDb2RlIjoiMTYwMzIifSwibm9kZTUiOnsiZHNkIjoiMDAwMDAwMDAwMDAwMDAwMCIsImxvZ1RpbWUiOiIyMDI1LTExLTI2VDAyOjIyOjQyWiIsInBJRCI6MjA0OCwicHJvY2Vzc0lkIjoxNDA1NiwicHJvY2Vzc05hbWUiOiJmX2JhdG1nci5leGUiLCJ0cmFjZUlkIjoiQzhGRDA0MjRBM0YyNDE5NzlDOUE3M0Y4NzU1QjhCOUMiLCJ1c2VyQ29kZSI6IjE2MDMyIn0sIm5vZGVDb3VudCI6Miwicm9vdFRyYWNlSWQiOiIwQTVBNzAwMUVGQjc0RDA2QjA5OEUwQjRCMjNCMzc5QSJ9</vt:lpwstr>
  </property>
</Properties>
</file>